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63" r:id="rId3"/>
    <p:sldId id="257" r:id="rId4"/>
    <p:sldId id="278" r:id="rId5"/>
    <p:sldId id="260" r:id="rId6"/>
    <p:sldId id="287" r:id="rId7"/>
    <p:sldId id="288" r:id="rId8"/>
    <p:sldId id="262" r:id="rId9"/>
    <p:sldId id="280" r:id="rId10"/>
    <p:sldId id="281" r:id="rId11"/>
    <p:sldId id="272" r:id="rId12"/>
    <p:sldId id="273" r:id="rId13"/>
    <p:sldId id="275" r:id="rId14"/>
    <p:sldId id="274" r:id="rId15"/>
    <p:sldId id="282" r:id="rId16"/>
    <p:sldId id="283" r:id="rId17"/>
    <p:sldId id="285" r:id="rId18"/>
    <p:sldId id="284" r:id="rId19"/>
    <p:sldId id="286" r:id="rId20"/>
    <p:sldId id="269" r:id="rId21"/>
    <p:sldId id="289" r:id="rId22"/>
    <p:sldId id="261" r:id="rId23"/>
    <p:sldId id="267" r:id="rId24"/>
    <p:sldId id="266"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88"/>
    <p:restoredTop sz="94700"/>
  </p:normalViewPr>
  <p:slideViewPr>
    <p:cSldViewPr snapToGrid="0" snapToObjects="1">
      <p:cViewPr varScale="1">
        <p:scale>
          <a:sx n="104" d="100"/>
          <a:sy n="104" d="100"/>
        </p:scale>
        <p:origin x="81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08FA45-C589-5144-812A-5C264AE8872C}" type="datetimeFigureOut">
              <a:rPr lang="en-US" smtClean="0"/>
              <a:t>11/19/18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3E4C6A-B4BD-FF4D-A92F-98CF1F9E69BB}" type="slidenum">
              <a:rPr lang="en-US" smtClean="0"/>
              <a:t>‹#›</a:t>
            </a:fld>
            <a:endParaRPr lang="en-US"/>
          </a:p>
        </p:txBody>
      </p:sp>
    </p:spTree>
    <p:extLst>
      <p:ext uri="{BB962C8B-B14F-4D97-AF65-F5344CB8AC3E}">
        <p14:creationId xmlns:p14="http://schemas.microsoft.com/office/powerpoint/2010/main" val="1208784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3E4C6A-B4BD-FF4D-A92F-98CF1F9E69BB}" type="slidenum">
              <a:rPr lang="en-US" smtClean="0"/>
              <a:t>5</a:t>
            </a:fld>
            <a:endParaRPr lang="en-US"/>
          </a:p>
        </p:txBody>
      </p:sp>
    </p:spTree>
    <p:extLst>
      <p:ext uri="{BB962C8B-B14F-4D97-AF65-F5344CB8AC3E}">
        <p14:creationId xmlns:p14="http://schemas.microsoft.com/office/powerpoint/2010/main" val="2841436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3E4C6A-B4BD-FF4D-A92F-98CF1F9E69BB}" type="slidenum">
              <a:rPr lang="en-US" smtClean="0"/>
              <a:t>8</a:t>
            </a:fld>
            <a:endParaRPr lang="en-US"/>
          </a:p>
        </p:txBody>
      </p:sp>
    </p:spTree>
    <p:extLst>
      <p:ext uri="{BB962C8B-B14F-4D97-AF65-F5344CB8AC3E}">
        <p14:creationId xmlns:p14="http://schemas.microsoft.com/office/powerpoint/2010/main" val="2199287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3E684-3AE2-AA46-907D-2725C3708A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55BD28-9DB9-A34E-A92A-4659A31554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4A4A88-9FCE-1E41-ADFA-E13626464E7D}"/>
              </a:ext>
            </a:extLst>
          </p:cNvPr>
          <p:cNvSpPr>
            <a:spLocks noGrp="1"/>
          </p:cNvSpPr>
          <p:nvPr>
            <p:ph type="dt" sz="half" idx="10"/>
          </p:nvPr>
        </p:nvSpPr>
        <p:spPr/>
        <p:txBody>
          <a:bodyPr/>
          <a:lstStyle/>
          <a:p>
            <a:fld id="{6DABAC08-48C8-004D-B2F3-31BF60B6A58F}" type="datetimeFigureOut">
              <a:rPr lang="en-US" smtClean="0"/>
              <a:t>11/19/18</a:t>
            </a:fld>
            <a:endParaRPr lang="en-US"/>
          </a:p>
        </p:txBody>
      </p:sp>
      <p:sp>
        <p:nvSpPr>
          <p:cNvPr id="5" name="Footer Placeholder 4">
            <a:extLst>
              <a:ext uri="{FF2B5EF4-FFF2-40B4-BE49-F238E27FC236}">
                <a16:creationId xmlns:a16="http://schemas.microsoft.com/office/drawing/2014/main" id="{4A577078-04EF-B847-9DAB-F13666EC6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91790-49FE-1945-B0E2-0378A74FFCCC}"/>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364318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65E5A-206D-EC4A-8497-3E5CEE373B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5FDB36-19EF-EE41-9622-EA2F954E9AA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0C52F-6A01-D44E-B2EC-403677ABFEA0}"/>
              </a:ext>
            </a:extLst>
          </p:cNvPr>
          <p:cNvSpPr>
            <a:spLocks noGrp="1"/>
          </p:cNvSpPr>
          <p:nvPr>
            <p:ph type="dt" sz="half" idx="10"/>
          </p:nvPr>
        </p:nvSpPr>
        <p:spPr/>
        <p:txBody>
          <a:bodyPr/>
          <a:lstStyle/>
          <a:p>
            <a:fld id="{6DABAC08-48C8-004D-B2F3-31BF60B6A58F}" type="datetimeFigureOut">
              <a:rPr lang="en-US" smtClean="0"/>
              <a:t>11/19/18</a:t>
            </a:fld>
            <a:endParaRPr lang="en-US"/>
          </a:p>
        </p:txBody>
      </p:sp>
      <p:sp>
        <p:nvSpPr>
          <p:cNvPr id="5" name="Footer Placeholder 4">
            <a:extLst>
              <a:ext uri="{FF2B5EF4-FFF2-40B4-BE49-F238E27FC236}">
                <a16:creationId xmlns:a16="http://schemas.microsoft.com/office/drawing/2014/main" id="{278C5AE3-F146-884C-9195-DD4DD9CE8F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CDEA81-B038-DE43-ABEF-578537EDA8E1}"/>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4000759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CF6A39-3CE2-114C-8285-8EA8BB5B12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543920-854F-1847-A128-A83EE3B4684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9F3AC5-FFF6-2C45-B9C7-E522DAF2C668}"/>
              </a:ext>
            </a:extLst>
          </p:cNvPr>
          <p:cNvSpPr>
            <a:spLocks noGrp="1"/>
          </p:cNvSpPr>
          <p:nvPr>
            <p:ph type="dt" sz="half" idx="10"/>
          </p:nvPr>
        </p:nvSpPr>
        <p:spPr/>
        <p:txBody>
          <a:bodyPr/>
          <a:lstStyle/>
          <a:p>
            <a:fld id="{6DABAC08-48C8-004D-B2F3-31BF60B6A58F}" type="datetimeFigureOut">
              <a:rPr lang="en-US" smtClean="0"/>
              <a:t>11/19/18</a:t>
            </a:fld>
            <a:endParaRPr lang="en-US"/>
          </a:p>
        </p:txBody>
      </p:sp>
      <p:sp>
        <p:nvSpPr>
          <p:cNvPr id="5" name="Footer Placeholder 4">
            <a:extLst>
              <a:ext uri="{FF2B5EF4-FFF2-40B4-BE49-F238E27FC236}">
                <a16:creationId xmlns:a16="http://schemas.microsoft.com/office/drawing/2014/main" id="{D21BDEDA-A5AB-3040-B2C8-ED2F2A2DC8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183FA-2A27-2545-9EA2-B3269D432AA3}"/>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3224890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7EA0C-5B57-484B-AE54-E78B523DCF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EF24DE-5FCE-AA42-8371-388463C55E7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0A4E4-A2EB-0547-B7E9-DEEBCD2D39FC}"/>
              </a:ext>
            </a:extLst>
          </p:cNvPr>
          <p:cNvSpPr>
            <a:spLocks noGrp="1"/>
          </p:cNvSpPr>
          <p:nvPr>
            <p:ph type="dt" sz="half" idx="10"/>
          </p:nvPr>
        </p:nvSpPr>
        <p:spPr/>
        <p:txBody>
          <a:bodyPr/>
          <a:lstStyle/>
          <a:p>
            <a:fld id="{6DABAC08-48C8-004D-B2F3-31BF60B6A58F}" type="datetimeFigureOut">
              <a:rPr lang="en-US" smtClean="0"/>
              <a:t>11/19/18</a:t>
            </a:fld>
            <a:endParaRPr lang="en-US"/>
          </a:p>
        </p:txBody>
      </p:sp>
      <p:sp>
        <p:nvSpPr>
          <p:cNvPr id="5" name="Footer Placeholder 4">
            <a:extLst>
              <a:ext uri="{FF2B5EF4-FFF2-40B4-BE49-F238E27FC236}">
                <a16:creationId xmlns:a16="http://schemas.microsoft.com/office/drawing/2014/main" id="{C8102D17-A07C-9D4F-ABA5-61BDA26790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10EFA5-8919-F446-B4AC-ABC37ACE7642}"/>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144588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919A4-12AA-5A49-89CD-84EDB72AE2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AA5419-FA0E-C14B-A98D-7E554704DC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C70602D-74A7-9C46-87C4-AAB7FA22A585}"/>
              </a:ext>
            </a:extLst>
          </p:cNvPr>
          <p:cNvSpPr>
            <a:spLocks noGrp="1"/>
          </p:cNvSpPr>
          <p:nvPr>
            <p:ph type="dt" sz="half" idx="10"/>
          </p:nvPr>
        </p:nvSpPr>
        <p:spPr/>
        <p:txBody>
          <a:bodyPr/>
          <a:lstStyle/>
          <a:p>
            <a:fld id="{6DABAC08-48C8-004D-B2F3-31BF60B6A58F}" type="datetimeFigureOut">
              <a:rPr lang="en-US" smtClean="0"/>
              <a:t>11/19/18</a:t>
            </a:fld>
            <a:endParaRPr lang="en-US"/>
          </a:p>
        </p:txBody>
      </p:sp>
      <p:sp>
        <p:nvSpPr>
          <p:cNvPr id="5" name="Footer Placeholder 4">
            <a:extLst>
              <a:ext uri="{FF2B5EF4-FFF2-40B4-BE49-F238E27FC236}">
                <a16:creationId xmlns:a16="http://schemas.microsoft.com/office/drawing/2014/main" id="{A7C7CED2-0008-B74E-98F9-A6F6234710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614C7A-F924-9241-A220-239BEE621F16}"/>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631362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E4DFB-E202-CF4B-8344-5331983FD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7C310C-C03A-AD4B-9704-F41D44A7B4B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D2BFBB-8744-0D4D-BDA8-4A5F643933E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696220-EAEF-3446-86AB-F7E2755D1326}"/>
              </a:ext>
            </a:extLst>
          </p:cNvPr>
          <p:cNvSpPr>
            <a:spLocks noGrp="1"/>
          </p:cNvSpPr>
          <p:nvPr>
            <p:ph type="dt" sz="half" idx="10"/>
          </p:nvPr>
        </p:nvSpPr>
        <p:spPr/>
        <p:txBody>
          <a:bodyPr/>
          <a:lstStyle/>
          <a:p>
            <a:fld id="{6DABAC08-48C8-004D-B2F3-31BF60B6A58F}" type="datetimeFigureOut">
              <a:rPr lang="en-US" smtClean="0"/>
              <a:t>11/19/18</a:t>
            </a:fld>
            <a:endParaRPr lang="en-US"/>
          </a:p>
        </p:txBody>
      </p:sp>
      <p:sp>
        <p:nvSpPr>
          <p:cNvPr id="6" name="Footer Placeholder 5">
            <a:extLst>
              <a:ext uri="{FF2B5EF4-FFF2-40B4-BE49-F238E27FC236}">
                <a16:creationId xmlns:a16="http://schemas.microsoft.com/office/drawing/2014/main" id="{11175A2B-D0AD-0D43-AF99-19F288C31D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398741-4EA2-184D-AB0B-C10E8CC20FB0}"/>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3984595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3C07-749E-844E-8E90-F4424466C5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1F269B-9ECE-3F4F-BC1D-CED238C970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CBB7262-6F98-C34D-95AC-9F5DA65588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76AD24-18BA-AA4D-8449-6AC070EA9D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258E102-F356-EB42-AAC6-FAD47D0BFC0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E3A587-155C-764E-B503-C931BE6D7529}"/>
              </a:ext>
            </a:extLst>
          </p:cNvPr>
          <p:cNvSpPr>
            <a:spLocks noGrp="1"/>
          </p:cNvSpPr>
          <p:nvPr>
            <p:ph type="dt" sz="half" idx="10"/>
          </p:nvPr>
        </p:nvSpPr>
        <p:spPr/>
        <p:txBody>
          <a:bodyPr/>
          <a:lstStyle/>
          <a:p>
            <a:fld id="{6DABAC08-48C8-004D-B2F3-31BF60B6A58F}" type="datetimeFigureOut">
              <a:rPr lang="en-US" smtClean="0"/>
              <a:t>11/19/18</a:t>
            </a:fld>
            <a:endParaRPr lang="en-US"/>
          </a:p>
        </p:txBody>
      </p:sp>
      <p:sp>
        <p:nvSpPr>
          <p:cNvPr id="8" name="Footer Placeholder 7">
            <a:extLst>
              <a:ext uri="{FF2B5EF4-FFF2-40B4-BE49-F238E27FC236}">
                <a16:creationId xmlns:a16="http://schemas.microsoft.com/office/drawing/2014/main" id="{4DD5BDBE-AF76-704E-B6F3-1E30F73CEF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79C2A3-8DD6-0046-B4FB-1EC883C89CE7}"/>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123747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DC81-D94A-074B-9003-DEB951FC8A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A2ADFB-9988-3348-A20C-BBAB74B60AC5}"/>
              </a:ext>
            </a:extLst>
          </p:cNvPr>
          <p:cNvSpPr>
            <a:spLocks noGrp="1"/>
          </p:cNvSpPr>
          <p:nvPr>
            <p:ph type="dt" sz="half" idx="10"/>
          </p:nvPr>
        </p:nvSpPr>
        <p:spPr/>
        <p:txBody>
          <a:bodyPr/>
          <a:lstStyle/>
          <a:p>
            <a:fld id="{6DABAC08-48C8-004D-B2F3-31BF60B6A58F}" type="datetimeFigureOut">
              <a:rPr lang="en-US" smtClean="0"/>
              <a:t>11/19/18</a:t>
            </a:fld>
            <a:endParaRPr lang="en-US"/>
          </a:p>
        </p:txBody>
      </p:sp>
      <p:sp>
        <p:nvSpPr>
          <p:cNvPr id="4" name="Footer Placeholder 3">
            <a:extLst>
              <a:ext uri="{FF2B5EF4-FFF2-40B4-BE49-F238E27FC236}">
                <a16:creationId xmlns:a16="http://schemas.microsoft.com/office/drawing/2014/main" id="{08213A31-746E-A148-A941-B031F9BEC1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312EEC-A698-8C41-B557-C85D1E132A9D}"/>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1866028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758A76-F224-4643-8060-C8542B80336F}"/>
              </a:ext>
            </a:extLst>
          </p:cNvPr>
          <p:cNvSpPr>
            <a:spLocks noGrp="1"/>
          </p:cNvSpPr>
          <p:nvPr>
            <p:ph type="dt" sz="half" idx="10"/>
          </p:nvPr>
        </p:nvSpPr>
        <p:spPr/>
        <p:txBody>
          <a:bodyPr/>
          <a:lstStyle/>
          <a:p>
            <a:fld id="{6DABAC08-48C8-004D-B2F3-31BF60B6A58F}" type="datetimeFigureOut">
              <a:rPr lang="en-US" smtClean="0"/>
              <a:t>11/19/18</a:t>
            </a:fld>
            <a:endParaRPr lang="en-US"/>
          </a:p>
        </p:txBody>
      </p:sp>
      <p:sp>
        <p:nvSpPr>
          <p:cNvPr id="3" name="Footer Placeholder 2">
            <a:extLst>
              <a:ext uri="{FF2B5EF4-FFF2-40B4-BE49-F238E27FC236}">
                <a16:creationId xmlns:a16="http://schemas.microsoft.com/office/drawing/2014/main" id="{D189771C-4C0A-F240-808F-F446CC0541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D6ED72-BA84-F441-A2DF-4D8731919E77}"/>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1465983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9D81-E3E5-5443-9545-BB9E9B6AA9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D4AEEC-62DF-2449-B7C3-431911BFF7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35EE20-26DC-F94B-8139-3B34610262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70F69A0-4938-734D-8FA7-A196DF07DE84}"/>
              </a:ext>
            </a:extLst>
          </p:cNvPr>
          <p:cNvSpPr>
            <a:spLocks noGrp="1"/>
          </p:cNvSpPr>
          <p:nvPr>
            <p:ph type="dt" sz="half" idx="10"/>
          </p:nvPr>
        </p:nvSpPr>
        <p:spPr/>
        <p:txBody>
          <a:bodyPr/>
          <a:lstStyle/>
          <a:p>
            <a:fld id="{6DABAC08-48C8-004D-B2F3-31BF60B6A58F}" type="datetimeFigureOut">
              <a:rPr lang="en-US" smtClean="0"/>
              <a:t>11/19/18</a:t>
            </a:fld>
            <a:endParaRPr lang="en-US"/>
          </a:p>
        </p:txBody>
      </p:sp>
      <p:sp>
        <p:nvSpPr>
          <p:cNvPr id="6" name="Footer Placeholder 5">
            <a:extLst>
              <a:ext uri="{FF2B5EF4-FFF2-40B4-BE49-F238E27FC236}">
                <a16:creationId xmlns:a16="http://schemas.microsoft.com/office/drawing/2014/main" id="{D874F27B-E2B3-F948-A8E0-E98688D0A7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588F52-5672-1A4D-9B1F-82C65BED1074}"/>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3535489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01AD9-AE0B-664A-878F-C4B935EA4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C972D5-E94A-4845-B983-F2ECA529DA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48BF9C-C729-C943-8859-5AC950C31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E237F6-4FF9-4B4E-BA1D-73E24830AFDD}"/>
              </a:ext>
            </a:extLst>
          </p:cNvPr>
          <p:cNvSpPr>
            <a:spLocks noGrp="1"/>
          </p:cNvSpPr>
          <p:nvPr>
            <p:ph type="dt" sz="half" idx="10"/>
          </p:nvPr>
        </p:nvSpPr>
        <p:spPr/>
        <p:txBody>
          <a:bodyPr/>
          <a:lstStyle/>
          <a:p>
            <a:fld id="{6DABAC08-48C8-004D-B2F3-31BF60B6A58F}" type="datetimeFigureOut">
              <a:rPr lang="en-US" smtClean="0"/>
              <a:t>11/19/18</a:t>
            </a:fld>
            <a:endParaRPr lang="en-US"/>
          </a:p>
        </p:txBody>
      </p:sp>
      <p:sp>
        <p:nvSpPr>
          <p:cNvPr id="6" name="Footer Placeholder 5">
            <a:extLst>
              <a:ext uri="{FF2B5EF4-FFF2-40B4-BE49-F238E27FC236}">
                <a16:creationId xmlns:a16="http://schemas.microsoft.com/office/drawing/2014/main" id="{057BCBC3-F806-1644-9F07-AC7770BE82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773B74-2AB6-2F4E-BA06-AF11B4798C06}"/>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4045711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E1B81A-C9B8-DD48-9AA0-27EB01EEE6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C69030-7885-3C40-897A-7EA41EF9E4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70F9D3-75B3-BD41-A46D-6D1D1D4F79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ABAC08-48C8-004D-B2F3-31BF60B6A58F}" type="datetimeFigureOut">
              <a:rPr lang="en-US" smtClean="0"/>
              <a:t>11/19/18</a:t>
            </a:fld>
            <a:endParaRPr lang="en-US"/>
          </a:p>
        </p:txBody>
      </p:sp>
      <p:sp>
        <p:nvSpPr>
          <p:cNvPr id="5" name="Footer Placeholder 4">
            <a:extLst>
              <a:ext uri="{FF2B5EF4-FFF2-40B4-BE49-F238E27FC236}">
                <a16:creationId xmlns:a16="http://schemas.microsoft.com/office/drawing/2014/main" id="{D322AB2F-2468-3E41-B0AA-80EB1A7C23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3EF725-CBAA-4A4F-B5A9-97CDF7FB3D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895D1F-16CF-DF46-AE36-CA826D0A88F9}" type="slidenum">
              <a:rPr lang="en-US" smtClean="0"/>
              <a:t>‹#›</a:t>
            </a:fld>
            <a:endParaRPr lang="en-US"/>
          </a:p>
        </p:txBody>
      </p:sp>
    </p:spTree>
    <p:extLst>
      <p:ext uri="{BB962C8B-B14F-4D97-AF65-F5344CB8AC3E}">
        <p14:creationId xmlns:p14="http://schemas.microsoft.com/office/powerpoint/2010/main" val="2101508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885D1D0-E0FB-4E49-9902-43621294819E}"/>
              </a:ext>
            </a:extLst>
          </p:cNvPr>
          <p:cNvGrpSpPr/>
          <p:nvPr/>
        </p:nvGrpSpPr>
        <p:grpSpPr>
          <a:xfrm>
            <a:off x="3436" y="0"/>
            <a:ext cx="12188551" cy="6858000"/>
            <a:chOff x="360636" y="0"/>
            <a:chExt cx="12188551" cy="6858000"/>
          </a:xfrm>
        </p:grpSpPr>
        <p:grpSp>
          <p:nvGrpSpPr>
            <p:cNvPr id="7" name="Group 6">
              <a:extLst>
                <a:ext uri="{FF2B5EF4-FFF2-40B4-BE49-F238E27FC236}">
                  <a16:creationId xmlns:a16="http://schemas.microsoft.com/office/drawing/2014/main" id="{9B641944-54FF-4C40-A0A9-7CD56DF532AE}"/>
                </a:ext>
              </a:extLst>
            </p:cNvPr>
            <p:cNvGrpSpPr/>
            <p:nvPr/>
          </p:nvGrpSpPr>
          <p:grpSpPr>
            <a:xfrm>
              <a:off x="360636" y="0"/>
              <a:ext cx="12188551" cy="6858000"/>
              <a:chOff x="3448" y="11319"/>
              <a:chExt cx="12188551" cy="6858000"/>
            </a:xfrm>
          </p:grpSpPr>
          <p:pic>
            <p:nvPicPr>
              <p:cNvPr id="5" name="Picture 4">
                <a:extLst>
                  <a:ext uri="{FF2B5EF4-FFF2-40B4-BE49-F238E27FC236}">
                    <a16:creationId xmlns:a16="http://schemas.microsoft.com/office/drawing/2014/main" id="{A95CA786-B372-9E40-9098-B72BE8FB01D7}"/>
                  </a:ext>
                </a:extLst>
              </p:cNvPr>
              <p:cNvPicPr>
                <a:picLocks noChangeAspect="1"/>
              </p:cNvPicPr>
              <p:nvPr/>
            </p:nvPicPr>
            <p:blipFill>
              <a:blip r:embed="rId2"/>
              <a:stretch>
                <a:fillRect/>
              </a:stretch>
            </p:blipFill>
            <p:spPr>
              <a:xfrm>
                <a:off x="3448" y="11319"/>
                <a:ext cx="12188551" cy="6858000"/>
              </a:xfrm>
              <a:prstGeom prst="rect">
                <a:avLst/>
              </a:prstGeom>
            </p:spPr>
          </p:pic>
          <p:sp>
            <p:nvSpPr>
              <p:cNvPr id="6" name="TextBox 5">
                <a:extLst>
                  <a:ext uri="{FF2B5EF4-FFF2-40B4-BE49-F238E27FC236}">
                    <a16:creationId xmlns:a16="http://schemas.microsoft.com/office/drawing/2014/main" id="{C7C458E8-1D7A-9B4B-AD33-8D2EA13B0AF2}"/>
                  </a:ext>
                </a:extLst>
              </p:cNvPr>
              <p:cNvSpPr txBox="1"/>
              <p:nvPr/>
            </p:nvSpPr>
            <p:spPr>
              <a:xfrm>
                <a:off x="1857380" y="197064"/>
                <a:ext cx="9544057" cy="630942"/>
              </a:xfrm>
              <a:prstGeom prst="rect">
                <a:avLst/>
              </a:prstGeom>
              <a:noFill/>
            </p:spPr>
            <p:txBody>
              <a:bodyPr wrap="square" rtlCol="0">
                <a:spAutoFit/>
              </a:bodyPr>
              <a:lstStyle/>
              <a:p>
                <a:r>
                  <a:rPr lang="en-US" sz="3500" b="1" i="1" u="sng" dirty="0"/>
                  <a:t>House price prediction machine learning model</a:t>
                </a:r>
              </a:p>
            </p:txBody>
          </p:sp>
        </p:grpSp>
        <p:sp>
          <p:nvSpPr>
            <p:cNvPr id="9" name="TextBox 8">
              <a:extLst>
                <a:ext uri="{FF2B5EF4-FFF2-40B4-BE49-F238E27FC236}">
                  <a16:creationId xmlns:a16="http://schemas.microsoft.com/office/drawing/2014/main" id="{60917F27-D070-7040-AD39-3B1963B9CB6A}"/>
                </a:ext>
              </a:extLst>
            </p:cNvPr>
            <p:cNvSpPr txBox="1"/>
            <p:nvPr/>
          </p:nvSpPr>
          <p:spPr>
            <a:xfrm>
              <a:off x="7929563" y="5457824"/>
              <a:ext cx="3299173" cy="553998"/>
            </a:xfrm>
            <a:prstGeom prst="rect">
              <a:avLst/>
            </a:prstGeom>
            <a:noFill/>
          </p:spPr>
          <p:txBody>
            <a:bodyPr wrap="none" rtlCol="0">
              <a:spAutoFit/>
            </a:bodyPr>
            <a:lstStyle/>
            <a:p>
              <a:r>
                <a:rPr lang="en-US" sz="3000" b="1" u="sng" dirty="0"/>
                <a:t>By Group – Agent H</a:t>
              </a:r>
            </a:p>
          </p:txBody>
        </p:sp>
      </p:grpSp>
      <p:sp>
        <p:nvSpPr>
          <p:cNvPr id="8" name="TextBox 7">
            <a:extLst>
              <a:ext uri="{FF2B5EF4-FFF2-40B4-BE49-F238E27FC236}">
                <a16:creationId xmlns:a16="http://schemas.microsoft.com/office/drawing/2014/main" id="{B93D1C4E-AFE4-9244-87A4-67926FD71C34}"/>
              </a:ext>
            </a:extLst>
          </p:cNvPr>
          <p:cNvSpPr txBox="1"/>
          <p:nvPr/>
        </p:nvSpPr>
        <p:spPr>
          <a:xfrm>
            <a:off x="5647038" y="6011822"/>
            <a:ext cx="6734433" cy="553998"/>
          </a:xfrm>
          <a:prstGeom prst="rect">
            <a:avLst/>
          </a:prstGeom>
          <a:noFill/>
        </p:spPr>
        <p:txBody>
          <a:bodyPr wrap="square" rtlCol="0">
            <a:spAutoFit/>
          </a:bodyPr>
          <a:lstStyle/>
          <a:p>
            <a:r>
              <a:rPr lang="en-US" sz="3000" b="1" dirty="0" err="1"/>
              <a:t>SangYeon</a:t>
            </a:r>
            <a:r>
              <a:rPr lang="en-US" sz="3000" b="1" dirty="0"/>
              <a:t> Choi, </a:t>
            </a:r>
            <a:r>
              <a:rPr lang="en-US" sz="3000" b="1" dirty="0" err="1"/>
              <a:t>Jiwon</a:t>
            </a:r>
            <a:r>
              <a:rPr lang="en-US" sz="3000" b="1" dirty="0"/>
              <a:t> Cha, </a:t>
            </a:r>
            <a:r>
              <a:rPr lang="en-US" sz="3000" b="1" u="sng" dirty="0"/>
              <a:t>Basant </a:t>
            </a:r>
            <a:r>
              <a:rPr lang="en-US" sz="3000" b="1" u="sng" dirty="0" err="1"/>
              <a:t>Dhital</a:t>
            </a:r>
            <a:endParaRPr lang="en-US" sz="3000" b="1" u="sng" dirty="0"/>
          </a:p>
        </p:txBody>
      </p:sp>
    </p:spTree>
    <p:extLst>
      <p:ext uri="{BB962C8B-B14F-4D97-AF65-F5344CB8AC3E}">
        <p14:creationId xmlns:p14="http://schemas.microsoft.com/office/powerpoint/2010/main" val="1469714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F47393-2711-364E-9815-E65EE9D0818E}"/>
              </a:ext>
            </a:extLst>
          </p:cNvPr>
          <p:cNvSpPr txBox="1"/>
          <p:nvPr/>
        </p:nvSpPr>
        <p:spPr>
          <a:xfrm>
            <a:off x="341543" y="203431"/>
            <a:ext cx="6475234" cy="630942"/>
          </a:xfrm>
          <a:prstGeom prst="rect">
            <a:avLst/>
          </a:prstGeom>
          <a:noFill/>
        </p:spPr>
        <p:txBody>
          <a:bodyPr wrap="none" rtlCol="0">
            <a:spAutoFit/>
          </a:bodyPr>
          <a:lstStyle/>
          <a:p>
            <a:r>
              <a:rPr lang="en-US" altLang="ko-KR" sz="3500" b="1" dirty="0"/>
              <a:t> How we built our House model ? </a:t>
            </a:r>
            <a:endParaRPr lang="en-US" sz="3500" b="1" dirty="0"/>
          </a:p>
        </p:txBody>
      </p:sp>
      <p:sp>
        <p:nvSpPr>
          <p:cNvPr id="4" name="TextBox 3">
            <a:extLst>
              <a:ext uri="{FF2B5EF4-FFF2-40B4-BE49-F238E27FC236}">
                <a16:creationId xmlns:a16="http://schemas.microsoft.com/office/drawing/2014/main" id="{A09E1A62-AD0E-5648-9B05-9DCDE8ADB4C3}"/>
              </a:ext>
            </a:extLst>
          </p:cNvPr>
          <p:cNvSpPr txBox="1"/>
          <p:nvPr/>
        </p:nvSpPr>
        <p:spPr>
          <a:xfrm>
            <a:off x="650272" y="834373"/>
            <a:ext cx="10289871" cy="5586145"/>
          </a:xfrm>
          <a:prstGeom prst="rect">
            <a:avLst/>
          </a:prstGeom>
          <a:noFill/>
        </p:spPr>
        <p:txBody>
          <a:bodyPr wrap="square" rtlCol="0">
            <a:spAutoFit/>
          </a:bodyPr>
          <a:lstStyle/>
          <a:p>
            <a:endParaRPr lang="en-US" sz="2500" dirty="0"/>
          </a:p>
          <a:p>
            <a:pPr marL="971550" lvl="1" indent="-514350">
              <a:buFont typeface="+mj-lt"/>
              <a:buAutoNum type="arabicPeriod"/>
            </a:pPr>
            <a:r>
              <a:rPr lang="en-US" sz="2800" dirty="0"/>
              <a:t>Start with Lasso ( Test / Feature Selection )</a:t>
            </a:r>
          </a:p>
          <a:p>
            <a:pPr marL="1828800" lvl="3" indent="-457200">
              <a:buFont typeface="Arial" panose="020B0604020202020204" pitchFamily="34" charset="0"/>
              <a:buChar char="•"/>
            </a:pPr>
            <a:r>
              <a:rPr lang="en-US" sz="2500" dirty="0"/>
              <a:t>Fast and Good result  </a:t>
            </a:r>
          </a:p>
          <a:p>
            <a:pPr marL="1828800" lvl="3" indent="-457200">
              <a:buFont typeface="Arial" panose="020B0604020202020204" pitchFamily="34" charset="0"/>
              <a:buChar char="•"/>
            </a:pPr>
            <a:r>
              <a:rPr lang="en-US" sz="2500" dirty="0"/>
              <a:t>A few Parameter</a:t>
            </a:r>
          </a:p>
          <a:p>
            <a:pPr marL="1828800" lvl="3" indent="-457200">
              <a:buFont typeface="Arial" panose="020B0604020202020204" pitchFamily="34" charset="0"/>
              <a:buChar char="•"/>
            </a:pPr>
            <a:endParaRPr lang="en-US" sz="2500" dirty="0"/>
          </a:p>
          <a:p>
            <a:pPr marL="971550" lvl="1" indent="-514350">
              <a:buFont typeface="+mj-lt"/>
              <a:buAutoNum type="arabicPeriod"/>
            </a:pPr>
            <a:r>
              <a:rPr lang="en-US" sz="2800" dirty="0"/>
              <a:t>Add </a:t>
            </a:r>
            <a:r>
              <a:rPr lang="en-US" altLang="ko-KR" sz="2800" dirty="0"/>
              <a:t>Supervised Learning ML </a:t>
            </a:r>
          </a:p>
          <a:p>
            <a:pPr marL="1828800" lvl="3" indent="-457200">
              <a:buFont typeface="Arial" panose="020B0604020202020204" pitchFamily="34" charset="0"/>
              <a:buChar char="•"/>
            </a:pPr>
            <a:r>
              <a:rPr lang="en-US" altLang="ko-KR" sz="2500" dirty="0"/>
              <a:t>Ridge / </a:t>
            </a:r>
            <a:r>
              <a:rPr lang="en-US" altLang="ko-KR" sz="2500" dirty="0" err="1"/>
              <a:t>RandomForest</a:t>
            </a:r>
            <a:r>
              <a:rPr lang="en-US" altLang="ko-KR" sz="2500" dirty="0"/>
              <a:t>  / Boost .. </a:t>
            </a:r>
          </a:p>
          <a:p>
            <a:pPr marL="1828800" lvl="3" indent="-457200">
              <a:buFont typeface="Arial" panose="020B0604020202020204" pitchFamily="34" charset="0"/>
              <a:buChar char="•"/>
            </a:pPr>
            <a:r>
              <a:rPr lang="en-US" altLang="ko-KR" sz="2400" dirty="0"/>
              <a:t>Comparison of results between various algorithms</a:t>
            </a:r>
          </a:p>
          <a:p>
            <a:pPr marL="1371600" lvl="2" indent="-457200">
              <a:buFont typeface="Arial" panose="020B0604020202020204" pitchFamily="34" charset="0"/>
              <a:buChar char="•"/>
            </a:pPr>
            <a:endParaRPr lang="en-US" altLang="ko-KR" sz="2400" dirty="0"/>
          </a:p>
          <a:p>
            <a:pPr marL="971550" lvl="1" indent="-514350">
              <a:buFont typeface="+mj-lt"/>
              <a:buAutoNum type="arabicPeriod"/>
            </a:pPr>
            <a:r>
              <a:rPr lang="en-US" altLang="ko-KR" sz="2800" dirty="0"/>
              <a:t>Make Stacking / Average Model </a:t>
            </a:r>
          </a:p>
          <a:p>
            <a:pPr marL="1714500" lvl="3" indent="-342900">
              <a:buFont typeface="Arial" panose="020B0604020202020204" pitchFamily="34" charset="0"/>
              <a:buChar char="•"/>
            </a:pPr>
            <a:r>
              <a:rPr lang="ko-KR" altLang="en-US" sz="2500" dirty="0"/>
              <a:t> </a:t>
            </a:r>
            <a:r>
              <a:rPr lang="en-US" altLang="ko-KR" sz="2500" dirty="0"/>
              <a:t>To reduce residual, Make a Integrated model</a:t>
            </a:r>
          </a:p>
          <a:p>
            <a:pPr lvl="3"/>
            <a:endParaRPr lang="en-US" altLang="ko-KR" sz="2500" dirty="0"/>
          </a:p>
          <a:p>
            <a:pPr lvl="3"/>
            <a:endParaRPr lang="en-US" altLang="ko-KR" sz="2500" dirty="0"/>
          </a:p>
          <a:p>
            <a:pPr lvl="1"/>
            <a:r>
              <a:rPr lang="en-US" sz="2500" b="1" dirty="0"/>
              <a:t>It was possible to test all these models using pipelines that we built</a:t>
            </a:r>
          </a:p>
        </p:txBody>
      </p:sp>
    </p:spTree>
    <p:extLst>
      <p:ext uri="{BB962C8B-B14F-4D97-AF65-F5344CB8AC3E}">
        <p14:creationId xmlns:p14="http://schemas.microsoft.com/office/powerpoint/2010/main" val="1875388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F47393-2711-364E-9815-E65EE9D0818E}"/>
              </a:ext>
            </a:extLst>
          </p:cNvPr>
          <p:cNvSpPr txBox="1"/>
          <p:nvPr/>
        </p:nvSpPr>
        <p:spPr>
          <a:xfrm>
            <a:off x="341543" y="203431"/>
            <a:ext cx="3791423" cy="630942"/>
          </a:xfrm>
          <a:prstGeom prst="rect">
            <a:avLst/>
          </a:prstGeom>
          <a:noFill/>
        </p:spPr>
        <p:txBody>
          <a:bodyPr wrap="none" rtlCol="0">
            <a:spAutoFit/>
          </a:bodyPr>
          <a:lstStyle/>
          <a:p>
            <a:r>
              <a:rPr lang="en-US" altLang="ko-KR" sz="3500" b="1" dirty="0"/>
              <a:t>Final house model: </a:t>
            </a:r>
            <a:endParaRPr lang="en-US" sz="3500" b="1" dirty="0"/>
          </a:p>
        </p:txBody>
      </p:sp>
      <p:pic>
        <p:nvPicPr>
          <p:cNvPr id="8" name="그림 7">
            <a:extLst>
              <a:ext uri="{FF2B5EF4-FFF2-40B4-BE49-F238E27FC236}">
                <a16:creationId xmlns:a16="http://schemas.microsoft.com/office/drawing/2014/main" id="{F5E368C3-8CA8-0D43-961A-DAF7B0455206}"/>
              </a:ext>
            </a:extLst>
          </p:cNvPr>
          <p:cNvPicPr>
            <a:picLocks noChangeAspect="1"/>
          </p:cNvPicPr>
          <p:nvPr/>
        </p:nvPicPr>
        <p:blipFill>
          <a:blip r:embed="rId2"/>
          <a:stretch>
            <a:fillRect/>
          </a:stretch>
        </p:blipFill>
        <p:spPr>
          <a:xfrm>
            <a:off x="341543" y="1174847"/>
            <a:ext cx="11454466" cy="3091100"/>
          </a:xfrm>
          <a:prstGeom prst="rect">
            <a:avLst/>
          </a:prstGeom>
        </p:spPr>
      </p:pic>
      <p:sp>
        <p:nvSpPr>
          <p:cNvPr id="9" name="TextBox 8">
            <a:extLst>
              <a:ext uri="{FF2B5EF4-FFF2-40B4-BE49-F238E27FC236}">
                <a16:creationId xmlns:a16="http://schemas.microsoft.com/office/drawing/2014/main" id="{4DEE9636-219D-8344-8CCF-1FB9837E1B98}"/>
              </a:ext>
            </a:extLst>
          </p:cNvPr>
          <p:cNvSpPr txBox="1"/>
          <p:nvPr/>
        </p:nvSpPr>
        <p:spPr>
          <a:xfrm>
            <a:off x="168545" y="4512432"/>
            <a:ext cx="11454466" cy="2339102"/>
          </a:xfrm>
          <a:prstGeom prst="rect">
            <a:avLst/>
          </a:prstGeom>
          <a:noFill/>
        </p:spPr>
        <p:txBody>
          <a:bodyPr wrap="square" rtlCol="0">
            <a:spAutoFit/>
          </a:bodyPr>
          <a:lstStyle/>
          <a:p>
            <a:pPr marL="285750" indent="-285750">
              <a:buFont typeface="Arial" panose="020B0604020202020204" pitchFamily="34" charset="0"/>
              <a:buChar char="•"/>
            </a:pPr>
            <a:r>
              <a:rPr lang="en-US" sz="2400" dirty="0"/>
              <a:t>Workflow for Model selection</a:t>
            </a:r>
          </a:p>
          <a:p>
            <a:pPr marL="742950" lvl="1" indent="-285750">
              <a:buFont typeface="Arial" panose="020B0604020202020204" pitchFamily="34" charset="0"/>
              <a:buChar char="•"/>
            </a:pPr>
            <a:r>
              <a:rPr lang="en-US" sz="2400" dirty="0"/>
              <a:t>Used Various Algorithm</a:t>
            </a:r>
          </a:p>
          <a:p>
            <a:pPr marL="742950" lvl="1" indent="-285750">
              <a:buFont typeface="Arial" panose="020B0604020202020204" pitchFamily="34" charset="0"/>
              <a:buChar char="•"/>
            </a:pPr>
            <a:r>
              <a:rPr lang="en-US" sz="2400" dirty="0" err="1"/>
              <a:t>GridSearch</a:t>
            </a:r>
            <a:r>
              <a:rPr lang="en-US" sz="2400" dirty="0"/>
              <a:t> for finding Hyperparameter </a:t>
            </a:r>
          </a:p>
          <a:p>
            <a:pPr marL="742950" lvl="1" indent="-285750">
              <a:buFont typeface="Arial" panose="020B0604020202020204" pitchFamily="34" charset="0"/>
              <a:buChar char="•"/>
            </a:pPr>
            <a:r>
              <a:rPr lang="en-US" sz="2400" dirty="0"/>
              <a:t>Made a Model ( Stacking / Averaged )  </a:t>
            </a:r>
            <a:endParaRPr lang="en-US" sz="2500" dirty="0"/>
          </a:p>
          <a:p>
            <a:endParaRPr lang="en-US" sz="2500" dirty="0"/>
          </a:p>
          <a:p>
            <a:pPr marL="285750" indent="-285750">
              <a:buFont typeface="Arial" panose="020B0604020202020204" pitchFamily="34" charset="0"/>
              <a:buChar char="•"/>
            </a:pPr>
            <a:endParaRPr lang="en-US" sz="2500" dirty="0"/>
          </a:p>
        </p:txBody>
      </p:sp>
    </p:spTree>
    <p:extLst>
      <p:ext uri="{BB962C8B-B14F-4D97-AF65-F5344CB8AC3E}">
        <p14:creationId xmlns:p14="http://schemas.microsoft.com/office/powerpoint/2010/main" val="1386777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9E1A62-AD0E-5648-9B05-9DCDE8ADB4C3}"/>
              </a:ext>
            </a:extLst>
          </p:cNvPr>
          <p:cNvSpPr txBox="1"/>
          <p:nvPr/>
        </p:nvSpPr>
        <p:spPr>
          <a:xfrm>
            <a:off x="650272" y="551091"/>
            <a:ext cx="10048208" cy="1169551"/>
          </a:xfrm>
          <a:prstGeom prst="rect">
            <a:avLst/>
          </a:prstGeom>
          <a:noFill/>
        </p:spPr>
        <p:txBody>
          <a:bodyPr wrap="square" rtlCol="0">
            <a:spAutoFit/>
          </a:bodyPr>
          <a:lstStyle/>
          <a:p>
            <a:r>
              <a:rPr lang="en-US" sz="3500" b="1" dirty="0"/>
              <a:t>Stacking Regression: </a:t>
            </a:r>
            <a:r>
              <a:rPr lang="en-US" altLang="ko-KR" sz="3500" b="1" dirty="0"/>
              <a:t>Two heads are better than one</a:t>
            </a:r>
            <a:endParaRPr lang="en-US" sz="3500" b="1" dirty="0"/>
          </a:p>
          <a:p>
            <a:pPr marL="285750" indent="-285750">
              <a:buFont typeface="Arial" panose="020B0604020202020204" pitchFamily="34" charset="0"/>
              <a:buChar char="•"/>
            </a:pPr>
            <a:endParaRPr lang="en-US" sz="3500" b="1" dirty="0"/>
          </a:p>
        </p:txBody>
      </p:sp>
      <p:pic>
        <p:nvPicPr>
          <p:cNvPr id="5" name="그림 4">
            <a:extLst>
              <a:ext uri="{FF2B5EF4-FFF2-40B4-BE49-F238E27FC236}">
                <a16:creationId xmlns:a16="http://schemas.microsoft.com/office/drawing/2014/main" id="{7D1BCD3E-C531-C44E-84C6-1C93EFAA6409}"/>
              </a:ext>
            </a:extLst>
          </p:cNvPr>
          <p:cNvPicPr>
            <a:picLocks noChangeAspect="1"/>
          </p:cNvPicPr>
          <p:nvPr/>
        </p:nvPicPr>
        <p:blipFill>
          <a:blip r:embed="rId2"/>
          <a:stretch>
            <a:fillRect/>
          </a:stretch>
        </p:blipFill>
        <p:spPr>
          <a:xfrm>
            <a:off x="711204" y="1804750"/>
            <a:ext cx="5084003" cy="4204418"/>
          </a:xfrm>
          <a:prstGeom prst="rect">
            <a:avLst/>
          </a:prstGeom>
          <a:ln>
            <a:solidFill>
              <a:schemeClr val="tx1"/>
            </a:solidFill>
          </a:ln>
        </p:spPr>
      </p:pic>
      <p:sp>
        <p:nvSpPr>
          <p:cNvPr id="7" name="TextBox 6">
            <a:extLst>
              <a:ext uri="{FF2B5EF4-FFF2-40B4-BE49-F238E27FC236}">
                <a16:creationId xmlns:a16="http://schemas.microsoft.com/office/drawing/2014/main" id="{A695EBE5-D2FE-8B45-9074-DD85E63A0FF9}"/>
              </a:ext>
            </a:extLst>
          </p:cNvPr>
          <p:cNvSpPr txBox="1"/>
          <p:nvPr/>
        </p:nvSpPr>
        <p:spPr>
          <a:xfrm>
            <a:off x="6174157" y="1804750"/>
            <a:ext cx="5821900" cy="4324261"/>
          </a:xfrm>
          <a:prstGeom prst="rect">
            <a:avLst/>
          </a:prstGeom>
          <a:noFill/>
        </p:spPr>
        <p:txBody>
          <a:bodyPr wrap="square" rtlCol="0">
            <a:spAutoFit/>
          </a:bodyPr>
          <a:lstStyle/>
          <a:p>
            <a:pPr marL="285750" indent="-285750">
              <a:buFont typeface="Arial" panose="020B0604020202020204" pitchFamily="34" charset="0"/>
              <a:buChar char="•"/>
            </a:pPr>
            <a:r>
              <a:rPr lang="en-US" sz="2500" dirty="0">
                <a:latin typeface="Calibri" panose="020F0502020204030204" pitchFamily="34" charset="0"/>
                <a:cs typeface="Calibri" panose="020F0502020204030204" pitchFamily="34" charset="0"/>
              </a:rPr>
              <a:t>Stacking is a method that combines </a:t>
            </a:r>
          </a:p>
          <a:p>
            <a:r>
              <a:rPr lang="ko-KR" altLang="en-US" sz="2500" dirty="0">
                <a:latin typeface="Calibri" panose="020F0502020204030204" pitchFamily="34" charset="0"/>
                <a:cs typeface="Calibri" panose="020F0502020204030204" pitchFamily="34" charset="0"/>
              </a:rPr>
              <a:t> </a:t>
            </a:r>
            <a:r>
              <a:rPr lang="en-US" sz="2500" dirty="0">
                <a:cs typeface="Calibri" panose="020F0502020204030204" pitchFamily="34" charset="0"/>
              </a:rPr>
              <a:t>predictions</a:t>
            </a:r>
            <a:r>
              <a:rPr lang="en-US" sz="2500" dirty="0">
                <a:latin typeface="Calibri" panose="020F0502020204030204" pitchFamily="34" charset="0"/>
                <a:cs typeface="Calibri" panose="020F0502020204030204" pitchFamily="34" charset="0"/>
              </a:rPr>
              <a:t> of several different models</a:t>
            </a:r>
          </a:p>
          <a:p>
            <a:endParaRPr lang="en-US" sz="25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altLang="ko-KR" sz="2500" dirty="0">
                <a:latin typeface="Calibri" panose="020F0502020204030204" pitchFamily="34" charset="0"/>
                <a:cs typeface="Calibri" panose="020F0502020204030204" pitchFamily="34" charset="0"/>
              </a:rPr>
              <a:t>Various ML Algorithms can be mixed</a:t>
            </a:r>
          </a:p>
          <a:p>
            <a:pPr marL="342900" indent="-342900">
              <a:buFont typeface="Arial" panose="020B0604020202020204" pitchFamily="34" charset="0"/>
              <a:buChar char="•"/>
            </a:pPr>
            <a:endParaRPr lang="en-US" sz="25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500" dirty="0">
                <a:latin typeface="Calibri" panose="020F0502020204030204" pitchFamily="34" charset="0"/>
                <a:cs typeface="Calibri" panose="020F0502020204030204" pitchFamily="34" charset="0"/>
              </a:rPr>
              <a:t>Meta Regressor </a:t>
            </a:r>
          </a:p>
          <a:p>
            <a:pPr marL="800100" lvl="1" indent="-342900">
              <a:buFont typeface="Arial" panose="020B0604020202020204" pitchFamily="34" charset="0"/>
              <a:buChar char="•"/>
            </a:pPr>
            <a:r>
              <a:rPr lang="en-US" altLang="ko-KR" sz="2500" dirty="0">
                <a:latin typeface="Calibri" panose="020F0502020204030204" pitchFamily="34" charset="0"/>
                <a:cs typeface="Calibri" panose="020F0502020204030204" pitchFamily="34" charset="0"/>
              </a:rPr>
              <a:t>An algorithm that combines different models</a:t>
            </a:r>
            <a:endParaRPr lang="en-US" sz="25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500" dirty="0">
              <a:latin typeface="Calibri" panose="020F0502020204030204" pitchFamily="34" charset="0"/>
              <a:cs typeface="Calibri" panose="020F0502020204030204" pitchFamily="34" charset="0"/>
            </a:endParaRPr>
          </a:p>
          <a:p>
            <a:endParaRPr lang="en-US" sz="25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5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60B0A5F-3475-EF46-94A8-7507B0AB651B}"/>
              </a:ext>
            </a:extLst>
          </p:cNvPr>
          <p:cNvSpPr txBox="1"/>
          <p:nvPr/>
        </p:nvSpPr>
        <p:spPr>
          <a:xfrm>
            <a:off x="865607" y="6020307"/>
            <a:ext cx="4775196" cy="261610"/>
          </a:xfrm>
          <a:prstGeom prst="rect">
            <a:avLst/>
          </a:prstGeom>
          <a:noFill/>
        </p:spPr>
        <p:txBody>
          <a:bodyPr wrap="square" rtlCol="0">
            <a:spAutoFit/>
          </a:bodyPr>
          <a:lstStyle/>
          <a:p>
            <a:r>
              <a:rPr kumimoji="1" lang="en-US" altLang="ko-KR" sz="1100" dirty="0"/>
              <a:t>&lt;http://</a:t>
            </a:r>
            <a:r>
              <a:rPr kumimoji="1" lang="en-US" altLang="ko-KR" sz="1100" dirty="0" err="1"/>
              <a:t>rasbt.github.io</a:t>
            </a:r>
            <a:r>
              <a:rPr kumimoji="1" lang="en-US" altLang="ko-KR" sz="1100" dirty="0"/>
              <a:t>/</a:t>
            </a:r>
            <a:r>
              <a:rPr kumimoji="1" lang="en-US" altLang="ko-KR" sz="1100" dirty="0" err="1"/>
              <a:t>mlxtend</a:t>
            </a:r>
            <a:r>
              <a:rPr kumimoji="1" lang="en-US" altLang="ko-KR" sz="1100" dirty="0"/>
              <a:t>/</a:t>
            </a:r>
            <a:r>
              <a:rPr kumimoji="1" lang="en-US" altLang="ko-KR" sz="1100" dirty="0" err="1"/>
              <a:t>user_guide</a:t>
            </a:r>
            <a:r>
              <a:rPr kumimoji="1" lang="en-US" altLang="ko-KR" sz="1100" dirty="0"/>
              <a:t>/regressor/</a:t>
            </a:r>
            <a:r>
              <a:rPr kumimoji="1" lang="en-US" altLang="ko-KR" sz="1100" dirty="0" err="1"/>
              <a:t>StackingRegressor</a:t>
            </a:r>
            <a:r>
              <a:rPr kumimoji="1" lang="en-US" altLang="ko-KR" sz="1100" dirty="0"/>
              <a:t>/&gt;</a:t>
            </a:r>
            <a:endParaRPr kumimoji="1" lang="ko-KR" altLang="en-US" sz="1100" dirty="0"/>
          </a:p>
        </p:txBody>
      </p:sp>
      <p:pic>
        <p:nvPicPr>
          <p:cNvPr id="9" name="그림 8">
            <a:extLst>
              <a:ext uri="{FF2B5EF4-FFF2-40B4-BE49-F238E27FC236}">
                <a16:creationId xmlns:a16="http://schemas.microsoft.com/office/drawing/2014/main" id="{0FA89EAF-C20B-5F44-980F-155F36E01DEA}"/>
              </a:ext>
            </a:extLst>
          </p:cNvPr>
          <p:cNvPicPr>
            <a:picLocks noChangeAspect="1"/>
          </p:cNvPicPr>
          <p:nvPr/>
        </p:nvPicPr>
        <p:blipFill>
          <a:blip r:embed="rId3"/>
          <a:stretch>
            <a:fillRect/>
          </a:stretch>
        </p:blipFill>
        <p:spPr>
          <a:xfrm>
            <a:off x="6429825" y="4617691"/>
            <a:ext cx="5566232" cy="1206166"/>
          </a:xfrm>
          <a:prstGeom prst="rect">
            <a:avLst/>
          </a:prstGeom>
        </p:spPr>
      </p:pic>
      <p:sp>
        <p:nvSpPr>
          <p:cNvPr id="8" name="TextBox 7">
            <a:extLst>
              <a:ext uri="{FF2B5EF4-FFF2-40B4-BE49-F238E27FC236}">
                <a16:creationId xmlns:a16="http://schemas.microsoft.com/office/drawing/2014/main" id="{40962239-1560-E04E-8622-3D490BA6FAE5}"/>
              </a:ext>
            </a:extLst>
          </p:cNvPr>
          <p:cNvSpPr txBox="1"/>
          <p:nvPr/>
        </p:nvSpPr>
        <p:spPr>
          <a:xfrm>
            <a:off x="10853757" y="34515"/>
            <a:ext cx="1142300" cy="400110"/>
          </a:xfrm>
          <a:prstGeom prst="rect">
            <a:avLst/>
          </a:prstGeom>
          <a:noFill/>
        </p:spPr>
        <p:txBody>
          <a:bodyPr wrap="none" rtlCol="0">
            <a:spAutoFit/>
          </a:bodyPr>
          <a:lstStyle/>
          <a:p>
            <a:r>
              <a:rPr lang="en-US" sz="2000" dirty="0" err="1"/>
              <a:t>contd</a:t>
            </a:r>
            <a:r>
              <a:rPr lang="en-US" sz="2000" b="1" dirty="0"/>
              <a:t>……</a:t>
            </a:r>
          </a:p>
        </p:txBody>
      </p:sp>
    </p:spTree>
    <p:extLst>
      <p:ext uri="{BB962C8B-B14F-4D97-AF65-F5344CB8AC3E}">
        <p14:creationId xmlns:p14="http://schemas.microsoft.com/office/powerpoint/2010/main" val="661945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9E1A62-AD0E-5648-9B05-9DCDE8ADB4C3}"/>
              </a:ext>
            </a:extLst>
          </p:cNvPr>
          <p:cNvSpPr txBox="1"/>
          <p:nvPr/>
        </p:nvSpPr>
        <p:spPr>
          <a:xfrm>
            <a:off x="650272" y="942976"/>
            <a:ext cx="10289871" cy="1169551"/>
          </a:xfrm>
          <a:prstGeom prst="rect">
            <a:avLst/>
          </a:prstGeom>
          <a:noFill/>
        </p:spPr>
        <p:txBody>
          <a:bodyPr wrap="square" rtlCol="0">
            <a:spAutoFit/>
          </a:bodyPr>
          <a:lstStyle/>
          <a:p>
            <a:r>
              <a:rPr lang="en-US" sz="3500" b="1" dirty="0"/>
              <a:t> Averaged Model:</a:t>
            </a:r>
          </a:p>
          <a:p>
            <a:pPr marL="285750" indent="-285750">
              <a:buFont typeface="Arial" panose="020B0604020202020204" pitchFamily="34" charset="0"/>
              <a:buChar char="•"/>
            </a:pPr>
            <a:endParaRPr lang="en-US" sz="3500" b="1" dirty="0"/>
          </a:p>
        </p:txBody>
      </p:sp>
      <p:pic>
        <p:nvPicPr>
          <p:cNvPr id="8" name="그림 7">
            <a:extLst>
              <a:ext uri="{FF2B5EF4-FFF2-40B4-BE49-F238E27FC236}">
                <a16:creationId xmlns:a16="http://schemas.microsoft.com/office/drawing/2014/main" id="{56D9194C-80E0-264E-8BA5-B9BFD103D6C6}"/>
              </a:ext>
            </a:extLst>
          </p:cNvPr>
          <p:cNvPicPr>
            <a:picLocks noChangeAspect="1"/>
          </p:cNvPicPr>
          <p:nvPr/>
        </p:nvPicPr>
        <p:blipFill>
          <a:blip r:embed="rId2"/>
          <a:stretch>
            <a:fillRect/>
          </a:stretch>
        </p:blipFill>
        <p:spPr>
          <a:xfrm>
            <a:off x="944052" y="1674586"/>
            <a:ext cx="9996091" cy="3964213"/>
          </a:xfrm>
          <a:prstGeom prst="rect">
            <a:avLst/>
          </a:prstGeom>
        </p:spPr>
      </p:pic>
      <p:sp>
        <p:nvSpPr>
          <p:cNvPr id="6" name="TextBox 5">
            <a:extLst>
              <a:ext uri="{FF2B5EF4-FFF2-40B4-BE49-F238E27FC236}">
                <a16:creationId xmlns:a16="http://schemas.microsoft.com/office/drawing/2014/main" id="{03AD70C7-3CC3-424E-B229-AA335AE19F90}"/>
              </a:ext>
            </a:extLst>
          </p:cNvPr>
          <p:cNvSpPr txBox="1"/>
          <p:nvPr/>
        </p:nvSpPr>
        <p:spPr>
          <a:xfrm>
            <a:off x="10368993" y="177061"/>
            <a:ext cx="1142300" cy="400110"/>
          </a:xfrm>
          <a:prstGeom prst="rect">
            <a:avLst/>
          </a:prstGeom>
          <a:noFill/>
        </p:spPr>
        <p:txBody>
          <a:bodyPr wrap="none" rtlCol="0">
            <a:spAutoFit/>
          </a:bodyPr>
          <a:lstStyle/>
          <a:p>
            <a:r>
              <a:rPr lang="en-US" sz="2000" dirty="0" err="1"/>
              <a:t>contd</a:t>
            </a:r>
            <a:r>
              <a:rPr lang="en-US" sz="2000" b="1" dirty="0"/>
              <a:t>……</a:t>
            </a:r>
          </a:p>
        </p:txBody>
      </p:sp>
    </p:spTree>
    <p:extLst>
      <p:ext uri="{BB962C8B-B14F-4D97-AF65-F5344CB8AC3E}">
        <p14:creationId xmlns:p14="http://schemas.microsoft.com/office/powerpoint/2010/main" val="2299822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F47393-2711-364E-9815-E65EE9D0818E}"/>
              </a:ext>
            </a:extLst>
          </p:cNvPr>
          <p:cNvSpPr txBox="1"/>
          <p:nvPr/>
        </p:nvSpPr>
        <p:spPr>
          <a:xfrm>
            <a:off x="341543" y="203431"/>
            <a:ext cx="5028428" cy="630942"/>
          </a:xfrm>
          <a:prstGeom prst="rect">
            <a:avLst/>
          </a:prstGeom>
          <a:noFill/>
        </p:spPr>
        <p:txBody>
          <a:bodyPr wrap="none" rtlCol="0">
            <a:spAutoFit/>
          </a:bodyPr>
          <a:lstStyle/>
          <a:p>
            <a:r>
              <a:rPr lang="en-US" altLang="ko-KR" sz="3500" b="1" dirty="0"/>
              <a:t> Tuning Hyper Parameter: </a:t>
            </a:r>
            <a:endParaRPr lang="en-US" sz="3500" b="1" dirty="0"/>
          </a:p>
        </p:txBody>
      </p:sp>
      <p:sp>
        <p:nvSpPr>
          <p:cNvPr id="4" name="TextBox 3">
            <a:extLst>
              <a:ext uri="{FF2B5EF4-FFF2-40B4-BE49-F238E27FC236}">
                <a16:creationId xmlns:a16="http://schemas.microsoft.com/office/drawing/2014/main" id="{A09E1A62-AD0E-5648-9B05-9DCDE8ADB4C3}"/>
              </a:ext>
            </a:extLst>
          </p:cNvPr>
          <p:cNvSpPr txBox="1"/>
          <p:nvPr/>
        </p:nvSpPr>
        <p:spPr>
          <a:xfrm>
            <a:off x="650272" y="942976"/>
            <a:ext cx="10289871" cy="907941"/>
          </a:xfrm>
          <a:prstGeom prst="rect">
            <a:avLst/>
          </a:prstGeom>
          <a:noFill/>
        </p:spPr>
        <p:txBody>
          <a:bodyPr wrap="square" rtlCol="0">
            <a:spAutoFit/>
          </a:bodyPr>
          <a:lstStyle/>
          <a:p>
            <a:r>
              <a:rPr lang="en-US" altLang="ko-KR" sz="2800" dirty="0"/>
              <a:t>To make a better model is a very important process</a:t>
            </a:r>
            <a:endParaRPr lang="en-US" sz="2500" dirty="0"/>
          </a:p>
          <a:p>
            <a:pPr marL="285750" indent="-285750">
              <a:buFont typeface="Arial" panose="020B0604020202020204" pitchFamily="34" charset="0"/>
              <a:buChar char="•"/>
            </a:pPr>
            <a:endParaRPr lang="en-US" sz="2500" dirty="0"/>
          </a:p>
        </p:txBody>
      </p:sp>
      <p:pic>
        <p:nvPicPr>
          <p:cNvPr id="10" name="그림 9">
            <a:extLst>
              <a:ext uri="{FF2B5EF4-FFF2-40B4-BE49-F238E27FC236}">
                <a16:creationId xmlns:a16="http://schemas.microsoft.com/office/drawing/2014/main" id="{42BA20B9-4878-2142-9DC6-C0B3E5F8CBB7}"/>
              </a:ext>
            </a:extLst>
          </p:cNvPr>
          <p:cNvPicPr>
            <a:picLocks noChangeAspect="1"/>
          </p:cNvPicPr>
          <p:nvPr/>
        </p:nvPicPr>
        <p:blipFill>
          <a:blip r:embed="rId2"/>
          <a:stretch>
            <a:fillRect/>
          </a:stretch>
        </p:blipFill>
        <p:spPr>
          <a:xfrm>
            <a:off x="565263" y="1850917"/>
            <a:ext cx="6018554" cy="3953794"/>
          </a:xfrm>
          <a:prstGeom prst="rect">
            <a:avLst/>
          </a:prstGeom>
        </p:spPr>
      </p:pic>
      <p:sp>
        <p:nvSpPr>
          <p:cNvPr id="6" name="TextBox 5">
            <a:extLst>
              <a:ext uri="{FF2B5EF4-FFF2-40B4-BE49-F238E27FC236}">
                <a16:creationId xmlns:a16="http://schemas.microsoft.com/office/drawing/2014/main" id="{E3567FE8-4C28-6E4A-9358-C88BB4B1E4BF}"/>
              </a:ext>
            </a:extLst>
          </p:cNvPr>
          <p:cNvSpPr txBox="1"/>
          <p:nvPr/>
        </p:nvSpPr>
        <p:spPr>
          <a:xfrm>
            <a:off x="6583817" y="1948980"/>
            <a:ext cx="5608183" cy="3539430"/>
          </a:xfrm>
          <a:prstGeom prst="rect">
            <a:avLst/>
          </a:prstGeom>
          <a:noFill/>
        </p:spPr>
        <p:txBody>
          <a:bodyPr wrap="square" rtlCol="0">
            <a:spAutoFit/>
          </a:bodyPr>
          <a:lstStyle/>
          <a:p>
            <a:pPr marL="342900" indent="-342900">
              <a:buFont typeface="Arial" panose="020B0604020202020204" pitchFamily="34" charset="0"/>
              <a:buChar char="•"/>
            </a:pPr>
            <a:r>
              <a:rPr lang="en-US" altLang="ko-KR" sz="2500" dirty="0"/>
              <a:t>We can adopt three different ways: </a:t>
            </a:r>
          </a:p>
          <a:p>
            <a:pPr marL="800100" lvl="1" indent="-342900">
              <a:buFont typeface="Arial" panose="020B0604020202020204" pitchFamily="34" charset="0"/>
              <a:buChar char="•"/>
            </a:pPr>
            <a:r>
              <a:rPr lang="en-US" altLang="ko-KR" sz="2500" dirty="0" err="1"/>
              <a:t>GridSearch</a:t>
            </a:r>
            <a:r>
              <a:rPr lang="en-US" altLang="ko-KR" sz="2500" dirty="0"/>
              <a:t> </a:t>
            </a:r>
          </a:p>
          <a:p>
            <a:pPr marL="800100" lvl="1" indent="-342900">
              <a:buFont typeface="Arial" panose="020B0604020202020204" pitchFamily="34" charset="0"/>
              <a:buChar char="•"/>
            </a:pPr>
            <a:r>
              <a:rPr lang="en-US" altLang="ko-KR" sz="2500" dirty="0" err="1"/>
              <a:t>RandomSearch</a:t>
            </a:r>
            <a:endParaRPr lang="en-US" altLang="ko-KR" sz="2500" dirty="0"/>
          </a:p>
          <a:p>
            <a:pPr marL="800100" lvl="1" indent="-342900">
              <a:buFont typeface="Arial" panose="020B0604020202020204" pitchFamily="34" charset="0"/>
              <a:buChar char="•"/>
            </a:pPr>
            <a:r>
              <a:rPr lang="en-US" altLang="ko-KR" sz="2500" dirty="0"/>
              <a:t>Bayesian Optimization</a:t>
            </a:r>
            <a:endParaRPr lang="en-US" sz="2500" dirty="0"/>
          </a:p>
          <a:p>
            <a:endParaRPr lang="en-US" sz="2500" dirty="0"/>
          </a:p>
          <a:p>
            <a:pPr marL="342900" indent="-342900">
              <a:buFont typeface="Arial" panose="020B0604020202020204" pitchFamily="34" charset="0"/>
              <a:buChar char="•"/>
            </a:pPr>
            <a:r>
              <a:rPr lang="en-US" sz="2500" dirty="0"/>
              <a:t>And we choose </a:t>
            </a:r>
            <a:r>
              <a:rPr lang="en-US" sz="2500" dirty="0" err="1"/>
              <a:t>GridSearch</a:t>
            </a:r>
            <a:r>
              <a:rPr lang="en-US" sz="2500" dirty="0"/>
              <a:t>. Why?</a:t>
            </a:r>
          </a:p>
          <a:p>
            <a:pPr marL="914400" lvl="1" indent="-457200">
              <a:buFont typeface="+mj-lt"/>
              <a:buAutoNum type="alphaLcPeriod"/>
            </a:pPr>
            <a:r>
              <a:rPr lang="en-US" sz="2500" dirty="0"/>
              <a:t>Many references available</a:t>
            </a:r>
          </a:p>
          <a:p>
            <a:pPr marL="914400" lvl="1" indent="-457200">
              <a:buFont typeface="+mj-lt"/>
              <a:buAutoNum type="alphaLcPeriod"/>
            </a:pPr>
            <a:r>
              <a:rPr lang="en-US" sz="2500" dirty="0"/>
              <a:t>Easier to use</a:t>
            </a:r>
            <a:r>
              <a:rPr lang="en-US" altLang="ko-KR" sz="2500" dirty="0"/>
              <a:t> and small data size</a:t>
            </a:r>
            <a:endParaRPr lang="en-US" sz="2500" dirty="0"/>
          </a:p>
          <a:p>
            <a:endParaRPr lang="en-US" sz="2500" dirty="0"/>
          </a:p>
        </p:txBody>
      </p:sp>
    </p:spTree>
    <p:extLst>
      <p:ext uri="{BB962C8B-B14F-4D97-AF65-F5344CB8AC3E}">
        <p14:creationId xmlns:p14="http://schemas.microsoft.com/office/powerpoint/2010/main" val="661821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9E1A62-AD0E-5648-9B05-9DCDE8ADB4C3}"/>
              </a:ext>
            </a:extLst>
          </p:cNvPr>
          <p:cNvSpPr txBox="1"/>
          <p:nvPr/>
        </p:nvSpPr>
        <p:spPr>
          <a:xfrm>
            <a:off x="650272" y="362407"/>
            <a:ext cx="10289871" cy="630942"/>
          </a:xfrm>
          <a:prstGeom prst="rect">
            <a:avLst/>
          </a:prstGeom>
          <a:noFill/>
        </p:spPr>
        <p:txBody>
          <a:bodyPr wrap="square" rtlCol="0">
            <a:spAutoFit/>
          </a:bodyPr>
          <a:lstStyle/>
          <a:p>
            <a:r>
              <a:rPr lang="en-US" altLang="ko-KR" sz="3500" b="1" dirty="0"/>
              <a:t> Used K-fold Cross validation = 5: </a:t>
            </a:r>
            <a:endParaRPr lang="en-US" sz="3500" b="1" dirty="0"/>
          </a:p>
        </p:txBody>
      </p:sp>
      <p:grpSp>
        <p:nvGrpSpPr>
          <p:cNvPr id="2" name="Group 1">
            <a:extLst>
              <a:ext uri="{FF2B5EF4-FFF2-40B4-BE49-F238E27FC236}">
                <a16:creationId xmlns:a16="http://schemas.microsoft.com/office/drawing/2014/main" id="{3A17D959-26FC-5A40-9D8B-F97D5794C4F0}"/>
              </a:ext>
            </a:extLst>
          </p:cNvPr>
          <p:cNvGrpSpPr/>
          <p:nvPr/>
        </p:nvGrpSpPr>
        <p:grpSpPr>
          <a:xfrm>
            <a:off x="650272" y="1589941"/>
            <a:ext cx="11247813" cy="3712610"/>
            <a:chOff x="650273" y="2100361"/>
            <a:chExt cx="11247813" cy="3712610"/>
          </a:xfrm>
        </p:grpSpPr>
        <p:pic>
          <p:nvPicPr>
            <p:cNvPr id="5" name="그림 4">
              <a:extLst>
                <a:ext uri="{FF2B5EF4-FFF2-40B4-BE49-F238E27FC236}">
                  <a16:creationId xmlns:a16="http://schemas.microsoft.com/office/drawing/2014/main" id="{CE0423FE-B1E0-6D4B-9031-39CE1D8B8041}"/>
                </a:ext>
              </a:extLst>
            </p:cNvPr>
            <p:cNvPicPr>
              <a:picLocks noChangeAspect="1"/>
            </p:cNvPicPr>
            <p:nvPr/>
          </p:nvPicPr>
          <p:blipFill>
            <a:blip r:embed="rId2"/>
            <a:stretch>
              <a:fillRect/>
            </a:stretch>
          </p:blipFill>
          <p:spPr>
            <a:xfrm>
              <a:off x="650273" y="2100362"/>
              <a:ext cx="5959939" cy="3712609"/>
            </a:xfrm>
            <a:prstGeom prst="rect">
              <a:avLst/>
            </a:prstGeom>
          </p:spPr>
        </p:pic>
        <p:pic>
          <p:nvPicPr>
            <p:cNvPr id="7" name="그림 6">
              <a:extLst>
                <a:ext uri="{FF2B5EF4-FFF2-40B4-BE49-F238E27FC236}">
                  <a16:creationId xmlns:a16="http://schemas.microsoft.com/office/drawing/2014/main" id="{D99678B2-D422-434F-A556-C7BAC7894347}"/>
                </a:ext>
              </a:extLst>
            </p:cNvPr>
            <p:cNvPicPr>
              <a:picLocks noChangeAspect="1"/>
            </p:cNvPicPr>
            <p:nvPr/>
          </p:nvPicPr>
          <p:blipFill>
            <a:blip r:embed="rId3"/>
            <a:stretch>
              <a:fillRect/>
            </a:stretch>
          </p:blipFill>
          <p:spPr>
            <a:xfrm>
              <a:off x="6713385" y="2100361"/>
              <a:ext cx="5184701" cy="3712609"/>
            </a:xfrm>
            <a:prstGeom prst="rect">
              <a:avLst/>
            </a:prstGeom>
          </p:spPr>
        </p:pic>
      </p:grpSp>
    </p:spTree>
    <p:extLst>
      <p:ext uri="{BB962C8B-B14F-4D97-AF65-F5344CB8AC3E}">
        <p14:creationId xmlns:p14="http://schemas.microsoft.com/office/powerpoint/2010/main" val="3787335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9E1A62-AD0E-5648-9B05-9DCDE8ADB4C3}"/>
              </a:ext>
            </a:extLst>
          </p:cNvPr>
          <p:cNvSpPr txBox="1"/>
          <p:nvPr/>
        </p:nvSpPr>
        <p:spPr>
          <a:xfrm>
            <a:off x="131288" y="294079"/>
            <a:ext cx="4863622" cy="630942"/>
          </a:xfrm>
          <a:prstGeom prst="rect">
            <a:avLst/>
          </a:prstGeom>
          <a:noFill/>
        </p:spPr>
        <p:txBody>
          <a:bodyPr wrap="square" rtlCol="0">
            <a:spAutoFit/>
          </a:bodyPr>
          <a:lstStyle/>
          <a:p>
            <a:r>
              <a:rPr lang="en-US" altLang="ko-KR" sz="3500" b="1" dirty="0"/>
              <a:t>   Find best parameter:</a:t>
            </a:r>
          </a:p>
        </p:txBody>
      </p:sp>
      <p:grpSp>
        <p:nvGrpSpPr>
          <p:cNvPr id="11" name="그룹 10">
            <a:extLst>
              <a:ext uri="{FF2B5EF4-FFF2-40B4-BE49-F238E27FC236}">
                <a16:creationId xmlns:a16="http://schemas.microsoft.com/office/drawing/2014/main" id="{3A4E5AC8-E9FF-064A-873E-A170483627D4}"/>
              </a:ext>
            </a:extLst>
          </p:cNvPr>
          <p:cNvGrpSpPr/>
          <p:nvPr/>
        </p:nvGrpSpPr>
        <p:grpSpPr>
          <a:xfrm>
            <a:off x="510541" y="1829376"/>
            <a:ext cx="10964089" cy="3303979"/>
            <a:chOff x="772886" y="2281804"/>
            <a:chExt cx="10964089" cy="3303979"/>
          </a:xfrm>
        </p:grpSpPr>
        <p:pic>
          <p:nvPicPr>
            <p:cNvPr id="8" name="그림 7">
              <a:extLst>
                <a:ext uri="{FF2B5EF4-FFF2-40B4-BE49-F238E27FC236}">
                  <a16:creationId xmlns:a16="http://schemas.microsoft.com/office/drawing/2014/main" id="{9DC99011-F038-7D46-AF0C-82228436D9D8}"/>
                </a:ext>
              </a:extLst>
            </p:cNvPr>
            <p:cNvPicPr>
              <a:picLocks noChangeAspect="1"/>
            </p:cNvPicPr>
            <p:nvPr/>
          </p:nvPicPr>
          <p:blipFill>
            <a:blip r:embed="rId2"/>
            <a:stretch>
              <a:fillRect/>
            </a:stretch>
          </p:blipFill>
          <p:spPr>
            <a:xfrm>
              <a:off x="772886" y="2423065"/>
              <a:ext cx="10964089" cy="3162718"/>
            </a:xfrm>
            <a:prstGeom prst="rect">
              <a:avLst/>
            </a:prstGeom>
          </p:spPr>
        </p:pic>
        <p:sp>
          <p:nvSpPr>
            <p:cNvPr id="6" name="직사각형 5">
              <a:extLst>
                <a:ext uri="{FF2B5EF4-FFF2-40B4-BE49-F238E27FC236}">
                  <a16:creationId xmlns:a16="http://schemas.microsoft.com/office/drawing/2014/main" id="{CA57514A-0149-0E43-B143-DEF07189A0C0}"/>
                </a:ext>
              </a:extLst>
            </p:cNvPr>
            <p:cNvSpPr/>
            <p:nvPr/>
          </p:nvSpPr>
          <p:spPr>
            <a:xfrm>
              <a:off x="6052456" y="2281804"/>
              <a:ext cx="4757057" cy="6899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0" name="직사각형 9">
              <a:extLst>
                <a:ext uri="{FF2B5EF4-FFF2-40B4-BE49-F238E27FC236}">
                  <a16:creationId xmlns:a16="http://schemas.microsoft.com/office/drawing/2014/main" id="{16361EE6-D0C4-FD4D-BD17-24F70541404D}"/>
                </a:ext>
              </a:extLst>
            </p:cNvPr>
            <p:cNvSpPr/>
            <p:nvPr/>
          </p:nvSpPr>
          <p:spPr>
            <a:xfrm>
              <a:off x="5594391" y="3902127"/>
              <a:ext cx="6142584" cy="6916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grpSp>
    </p:spTree>
    <p:extLst>
      <p:ext uri="{BB962C8B-B14F-4D97-AF65-F5344CB8AC3E}">
        <p14:creationId xmlns:p14="http://schemas.microsoft.com/office/powerpoint/2010/main" val="1868582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F47393-2711-364E-9815-E65EE9D0818E}"/>
              </a:ext>
            </a:extLst>
          </p:cNvPr>
          <p:cNvSpPr txBox="1"/>
          <p:nvPr/>
        </p:nvSpPr>
        <p:spPr>
          <a:xfrm>
            <a:off x="341543" y="203431"/>
            <a:ext cx="1466876" cy="630942"/>
          </a:xfrm>
          <a:prstGeom prst="rect">
            <a:avLst/>
          </a:prstGeom>
          <a:noFill/>
        </p:spPr>
        <p:txBody>
          <a:bodyPr wrap="none" rtlCol="0">
            <a:spAutoFit/>
          </a:bodyPr>
          <a:lstStyle/>
          <a:p>
            <a:r>
              <a:rPr lang="en-US" sz="3500" b="1" dirty="0"/>
              <a:t>Result:</a:t>
            </a:r>
          </a:p>
        </p:txBody>
      </p:sp>
      <p:graphicFrame>
        <p:nvGraphicFramePr>
          <p:cNvPr id="9" name="표 8">
            <a:extLst>
              <a:ext uri="{FF2B5EF4-FFF2-40B4-BE49-F238E27FC236}">
                <a16:creationId xmlns:a16="http://schemas.microsoft.com/office/drawing/2014/main" id="{C1300E24-3408-9640-83A7-9AA712A0C6E9}"/>
              </a:ext>
            </a:extLst>
          </p:cNvPr>
          <p:cNvGraphicFramePr>
            <a:graphicFrameLocks noGrp="1"/>
          </p:cNvGraphicFramePr>
          <p:nvPr>
            <p:extLst>
              <p:ext uri="{D42A27DB-BD31-4B8C-83A1-F6EECF244321}">
                <p14:modId xmlns:p14="http://schemas.microsoft.com/office/powerpoint/2010/main" val="1851139975"/>
              </p:ext>
            </p:extLst>
          </p:nvPr>
        </p:nvGraphicFramePr>
        <p:xfrm>
          <a:off x="996094" y="1420122"/>
          <a:ext cx="5978589" cy="2966720"/>
        </p:xfrm>
        <a:graphic>
          <a:graphicData uri="http://schemas.openxmlformats.org/drawingml/2006/table">
            <a:tbl>
              <a:tblPr firstRow="1" bandRow="1">
                <a:tableStyleId>{5940675A-B579-460E-94D1-54222C63F5DA}</a:tableStyleId>
              </a:tblPr>
              <a:tblGrid>
                <a:gridCol w="1914589">
                  <a:extLst>
                    <a:ext uri="{9D8B030D-6E8A-4147-A177-3AD203B41FA5}">
                      <a16:colId xmlns:a16="http://schemas.microsoft.com/office/drawing/2014/main" val="1146838510"/>
                    </a:ext>
                  </a:extLst>
                </a:gridCol>
                <a:gridCol w="2032000">
                  <a:extLst>
                    <a:ext uri="{9D8B030D-6E8A-4147-A177-3AD203B41FA5}">
                      <a16:colId xmlns:a16="http://schemas.microsoft.com/office/drawing/2014/main" val="4102392166"/>
                    </a:ext>
                  </a:extLst>
                </a:gridCol>
                <a:gridCol w="2032000">
                  <a:extLst>
                    <a:ext uri="{9D8B030D-6E8A-4147-A177-3AD203B41FA5}">
                      <a16:colId xmlns:a16="http://schemas.microsoft.com/office/drawing/2014/main" val="295858441"/>
                    </a:ext>
                  </a:extLst>
                </a:gridCol>
              </a:tblGrid>
              <a:tr h="370840">
                <a:tc>
                  <a:txBody>
                    <a:bodyPr/>
                    <a:lstStyle/>
                    <a:p>
                      <a:pPr latinLnBrk="1"/>
                      <a:r>
                        <a:rPr lang="en-US" altLang="ko-KR" dirty="0"/>
                        <a:t>Model</a:t>
                      </a:r>
                      <a:endParaRPr lang="ko-KR" altLang="en-US" dirty="0"/>
                    </a:p>
                  </a:txBody>
                  <a:tcPr/>
                </a:tc>
                <a:tc>
                  <a:txBody>
                    <a:bodyPr/>
                    <a:lstStyle/>
                    <a:p>
                      <a:pPr latinLnBrk="1"/>
                      <a:r>
                        <a:rPr lang="en-US" altLang="ko-KR" dirty="0"/>
                        <a:t>Train RMSE</a:t>
                      </a:r>
                      <a:endParaRPr lang="ko-KR" altLang="en-US" dirty="0"/>
                    </a:p>
                  </a:txBody>
                  <a:tcPr/>
                </a:tc>
                <a:tc>
                  <a:txBody>
                    <a:bodyPr/>
                    <a:lstStyle/>
                    <a:p>
                      <a:pPr latinLnBrk="1"/>
                      <a:r>
                        <a:rPr lang="en-US" altLang="ko-KR" dirty="0"/>
                        <a:t>Kaggle Score </a:t>
                      </a:r>
                      <a:endParaRPr lang="ko-KR" altLang="en-US" dirty="0"/>
                    </a:p>
                  </a:txBody>
                  <a:tcPr/>
                </a:tc>
                <a:extLst>
                  <a:ext uri="{0D108BD9-81ED-4DB2-BD59-A6C34878D82A}">
                    <a16:rowId xmlns:a16="http://schemas.microsoft.com/office/drawing/2014/main" val="4161090007"/>
                  </a:ext>
                </a:extLst>
              </a:tr>
              <a:tr h="370840">
                <a:tc>
                  <a:txBody>
                    <a:bodyPr/>
                    <a:lstStyle/>
                    <a:p>
                      <a:pPr latinLnBrk="1"/>
                      <a:r>
                        <a:rPr lang="en-US" altLang="ko-KR" dirty="0" err="1"/>
                        <a:t>ElasticNet</a:t>
                      </a:r>
                      <a:endParaRPr lang="ko-KR" altLang="en-US" dirty="0"/>
                    </a:p>
                  </a:txBody>
                  <a:tcPr/>
                </a:tc>
                <a:tc>
                  <a:txBody>
                    <a:bodyPr/>
                    <a:lstStyle/>
                    <a:p>
                      <a:pPr latinLnBrk="1"/>
                      <a:r>
                        <a:rPr lang="en-US" altLang="ko-KR" dirty="0"/>
                        <a:t>0.10879657</a:t>
                      </a:r>
                      <a:endParaRPr lang="ko-KR" altLang="en-US" dirty="0"/>
                    </a:p>
                  </a:txBody>
                  <a:tcPr/>
                </a:tc>
                <a:tc>
                  <a:txBody>
                    <a:bodyPr/>
                    <a:lstStyle/>
                    <a:p>
                      <a:pPr latinLnBrk="1"/>
                      <a:r>
                        <a:rPr lang="en-US" altLang="ko-KR" dirty="0"/>
                        <a:t>0.11684</a:t>
                      </a:r>
                      <a:endParaRPr lang="ko-KR" altLang="en-US" dirty="0"/>
                    </a:p>
                  </a:txBody>
                  <a:tcPr/>
                </a:tc>
                <a:extLst>
                  <a:ext uri="{0D108BD9-81ED-4DB2-BD59-A6C34878D82A}">
                    <a16:rowId xmlns:a16="http://schemas.microsoft.com/office/drawing/2014/main" val="719767652"/>
                  </a:ext>
                </a:extLst>
              </a:tr>
              <a:tr h="370840">
                <a:tc>
                  <a:txBody>
                    <a:bodyPr/>
                    <a:lstStyle/>
                    <a:p>
                      <a:pPr latinLnBrk="1"/>
                      <a:r>
                        <a:rPr lang="en-US" altLang="ko-KR" dirty="0"/>
                        <a:t>Lasso</a:t>
                      </a:r>
                      <a:endParaRPr lang="ko-KR" altLang="en-US" dirty="0"/>
                    </a:p>
                  </a:txBody>
                  <a:tcPr/>
                </a:tc>
                <a:tc>
                  <a:txBody>
                    <a:bodyPr/>
                    <a:lstStyle/>
                    <a:p>
                      <a:pPr latinLnBrk="1"/>
                      <a:r>
                        <a:rPr lang="en-US" altLang="ko-KR" dirty="0"/>
                        <a:t>0.10869445</a:t>
                      </a:r>
                      <a:endParaRPr lang="ko-KR" altLang="en-US" dirty="0"/>
                    </a:p>
                  </a:txBody>
                  <a:tcPr/>
                </a:tc>
                <a:tc>
                  <a:txBody>
                    <a:bodyPr/>
                    <a:lstStyle/>
                    <a:p>
                      <a:pPr latinLnBrk="1"/>
                      <a:r>
                        <a:rPr lang="en-US" altLang="ko-KR" dirty="0"/>
                        <a:t>0.11691</a:t>
                      </a:r>
                      <a:endParaRPr lang="ko-KR" altLang="en-US" dirty="0"/>
                    </a:p>
                  </a:txBody>
                  <a:tcPr/>
                </a:tc>
                <a:extLst>
                  <a:ext uri="{0D108BD9-81ED-4DB2-BD59-A6C34878D82A}">
                    <a16:rowId xmlns:a16="http://schemas.microsoft.com/office/drawing/2014/main" val="4148613105"/>
                  </a:ext>
                </a:extLst>
              </a:tr>
              <a:tr h="370840">
                <a:tc>
                  <a:txBody>
                    <a:bodyPr/>
                    <a:lstStyle/>
                    <a:p>
                      <a:pPr latinLnBrk="1"/>
                      <a:r>
                        <a:rPr lang="en-US" altLang="ko-KR" dirty="0"/>
                        <a:t>Ridge</a:t>
                      </a:r>
                      <a:endParaRPr lang="ko-KR" altLang="en-US" dirty="0"/>
                    </a:p>
                  </a:txBody>
                  <a:tcPr/>
                </a:tc>
                <a:tc>
                  <a:txBody>
                    <a:bodyPr/>
                    <a:lstStyle/>
                    <a:p>
                      <a:pPr latinLnBrk="1"/>
                      <a:r>
                        <a:rPr lang="en-US" altLang="ko-KR" dirty="0"/>
                        <a:t>0.11043459</a:t>
                      </a:r>
                      <a:endParaRPr lang="ko-KR" altLang="en-US" dirty="0"/>
                    </a:p>
                  </a:txBody>
                  <a:tcPr/>
                </a:tc>
                <a:tc>
                  <a:txBody>
                    <a:bodyPr/>
                    <a:lstStyle/>
                    <a:p>
                      <a:pPr latinLnBrk="1"/>
                      <a:r>
                        <a:rPr lang="en-US" altLang="ko-KR" dirty="0"/>
                        <a:t>0.11562</a:t>
                      </a:r>
                      <a:endParaRPr lang="ko-KR" altLang="en-US" dirty="0"/>
                    </a:p>
                  </a:txBody>
                  <a:tcPr/>
                </a:tc>
                <a:extLst>
                  <a:ext uri="{0D108BD9-81ED-4DB2-BD59-A6C34878D82A}">
                    <a16:rowId xmlns:a16="http://schemas.microsoft.com/office/drawing/2014/main" val="2936261071"/>
                  </a:ext>
                </a:extLst>
              </a:tr>
              <a:tr h="370840">
                <a:tc>
                  <a:txBody>
                    <a:bodyPr/>
                    <a:lstStyle/>
                    <a:p>
                      <a:pPr latinLnBrk="1"/>
                      <a:r>
                        <a:rPr lang="en-US" altLang="ko-KR" dirty="0"/>
                        <a:t>SVR</a:t>
                      </a:r>
                      <a:endParaRPr lang="ko-KR" altLang="en-US" dirty="0"/>
                    </a:p>
                  </a:txBody>
                  <a:tcPr/>
                </a:tc>
                <a:tc>
                  <a:txBody>
                    <a:bodyPr/>
                    <a:lstStyle/>
                    <a:p>
                      <a:pPr latinLnBrk="1"/>
                      <a:r>
                        <a:rPr lang="en-US" altLang="ko-KR" dirty="0"/>
                        <a:t>0.11368618</a:t>
                      </a:r>
                      <a:endParaRPr lang="ko-KR" altLang="en-US" dirty="0"/>
                    </a:p>
                  </a:txBody>
                  <a:tcPr/>
                </a:tc>
                <a:tc>
                  <a:txBody>
                    <a:bodyPr/>
                    <a:lstStyle/>
                    <a:p>
                      <a:pPr latinLnBrk="1"/>
                      <a:r>
                        <a:rPr lang="en-US" altLang="ko-KR" dirty="0"/>
                        <a:t>0.12019</a:t>
                      </a:r>
                      <a:endParaRPr lang="ko-KR" altLang="en-US" dirty="0"/>
                    </a:p>
                  </a:txBody>
                  <a:tcPr/>
                </a:tc>
                <a:extLst>
                  <a:ext uri="{0D108BD9-81ED-4DB2-BD59-A6C34878D82A}">
                    <a16:rowId xmlns:a16="http://schemas.microsoft.com/office/drawing/2014/main" val="3882724528"/>
                  </a:ext>
                </a:extLst>
              </a:tr>
              <a:tr h="370840">
                <a:tc>
                  <a:txBody>
                    <a:bodyPr/>
                    <a:lstStyle/>
                    <a:p>
                      <a:pPr latinLnBrk="1"/>
                      <a:r>
                        <a:rPr lang="en-US" altLang="ko-KR" dirty="0" err="1"/>
                        <a:t>Randomforest</a:t>
                      </a:r>
                      <a:endParaRPr lang="ko-KR" altLang="en-US" dirty="0"/>
                    </a:p>
                  </a:txBody>
                  <a:tcPr/>
                </a:tc>
                <a:tc>
                  <a:txBody>
                    <a:bodyPr/>
                    <a:lstStyle/>
                    <a:p>
                      <a:pPr latinLnBrk="1"/>
                      <a:r>
                        <a:rPr lang="en-US" altLang="ko-KR" dirty="0"/>
                        <a:t>0.15893652</a:t>
                      </a:r>
                      <a:endParaRPr lang="ko-KR" altLang="en-US" dirty="0"/>
                    </a:p>
                  </a:txBody>
                  <a:tcPr/>
                </a:tc>
                <a:tc>
                  <a:txBody>
                    <a:bodyPr/>
                    <a:lstStyle/>
                    <a:p>
                      <a:pPr latinLnBrk="1"/>
                      <a:r>
                        <a:rPr lang="en-US" altLang="ko-KR" dirty="0"/>
                        <a:t>0.17354</a:t>
                      </a:r>
                      <a:endParaRPr lang="ko-KR" altLang="en-US" dirty="0"/>
                    </a:p>
                  </a:txBody>
                  <a:tcPr/>
                </a:tc>
                <a:extLst>
                  <a:ext uri="{0D108BD9-81ED-4DB2-BD59-A6C34878D82A}">
                    <a16:rowId xmlns:a16="http://schemas.microsoft.com/office/drawing/2014/main" val="2754224568"/>
                  </a:ext>
                </a:extLst>
              </a:tr>
              <a:tr h="370840">
                <a:tc>
                  <a:txBody>
                    <a:bodyPr/>
                    <a:lstStyle/>
                    <a:p>
                      <a:pPr latinLnBrk="1"/>
                      <a:r>
                        <a:rPr lang="en-US" altLang="ko-KR" dirty="0" err="1"/>
                        <a:t>Xgboost</a:t>
                      </a:r>
                      <a:r>
                        <a:rPr lang="en-US" altLang="ko-KR" dirty="0"/>
                        <a:t>*</a:t>
                      </a:r>
                      <a:endParaRPr lang="ko-KR" altLang="en-US" dirty="0"/>
                    </a:p>
                  </a:txBody>
                  <a:tcPr/>
                </a:tc>
                <a:tc>
                  <a:txBody>
                    <a:bodyPr/>
                    <a:lstStyle/>
                    <a:p>
                      <a:pPr latinLnBrk="1"/>
                      <a:r>
                        <a:rPr lang="en-US" altLang="ko-KR" dirty="0"/>
                        <a:t>0.12115257</a:t>
                      </a:r>
                      <a:endParaRPr lang="ko-KR" altLang="en-US" dirty="0"/>
                    </a:p>
                  </a:txBody>
                  <a:tcPr/>
                </a:tc>
                <a:tc>
                  <a:txBody>
                    <a:bodyPr/>
                    <a:lstStyle/>
                    <a:p>
                      <a:pPr latinLnBrk="1"/>
                      <a:r>
                        <a:rPr lang="en-US" altLang="ko-KR" sz="1800" b="0" i="0" kern="1200" dirty="0">
                          <a:solidFill>
                            <a:schemeClr val="tx1"/>
                          </a:solidFill>
                          <a:effectLst/>
                          <a:latin typeface="+mn-lt"/>
                          <a:ea typeface="+mn-ea"/>
                          <a:cs typeface="+mn-cs"/>
                        </a:rPr>
                        <a:t>0.12965</a:t>
                      </a:r>
                      <a:endParaRPr lang="ko-KR" altLang="en-US" dirty="0"/>
                    </a:p>
                  </a:txBody>
                  <a:tcPr/>
                </a:tc>
                <a:extLst>
                  <a:ext uri="{0D108BD9-81ED-4DB2-BD59-A6C34878D82A}">
                    <a16:rowId xmlns:a16="http://schemas.microsoft.com/office/drawing/2014/main" val="4042199815"/>
                  </a:ext>
                </a:extLst>
              </a:tr>
              <a:tr h="370840">
                <a:tc>
                  <a:txBody>
                    <a:bodyPr/>
                    <a:lstStyle/>
                    <a:p>
                      <a:pPr latinLnBrk="1"/>
                      <a:r>
                        <a:rPr lang="en-US" altLang="ko-KR" dirty="0" err="1"/>
                        <a:t>lightGBM</a:t>
                      </a:r>
                      <a:r>
                        <a:rPr lang="en-US" altLang="ko-KR" dirty="0"/>
                        <a:t>*</a:t>
                      </a:r>
                      <a:endParaRPr lang="ko-KR" altLang="en-US" dirty="0"/>
                    </a:p>
                  </a:txBody>
                  <a:tcPr/>
                </a:tc>
                <a:tc>
                  <a:txBody>
                    <a:bodyPr/>
                    <a:lstStyle/>
                    <a:p>
                      <a:pPr latinLnBrk="1"/>
                      <a:r>
                        <a:rPr lang="en-US" altLang="ko-KR" dirty="0"/>
                        <a:t>0.13731836</a:t>
                      </a:r>
                      <a:endParaRPr lang="ko-KR" altLang="en-US" dirty="0"/>
                    </a:p>
                  </a:txBody>
                  <a:tcPr/>
                </a:tc>
                <a:tc>
                  <a:txBody>
                    <a:bodyPr/>
                    <a:lstStyle/>
                    <a:p>
                      <a:pPr latinLnBrk="1"/>
                      <a:r>
                        <a:rPr lang="en-US" altLang="ko-KR" sz="1800" b="0" i="0" kern="1200" dirty="0">
                          <a:solidFill>
                            <a:schemeClr val="tx1"/>
                          </a:solidFill>
                          <a:effectLst/>
                          <a:latin typeface="+mn-lt"/>
                          <a:ea typeface="+mn-ea"/>
                          <a:cs typeface="+mn-cs"/>
                        </a:rPr>
                        <a:t>0.14344</a:t>
                      </a:r>
                      <a:endParaRPr lang="ko-KR" altLang="en-US" dirty="0"/>
                    </a:p>
                  </a:txBody>
                  <a:tcPr/>
                </a:tc>
                <a:extLst>
                  <a:ext uri="{0D108BD9-81ED-4DB2-BD59-A6C34878D82A}">
                    <a16:rowId xmlns:a16="http://schemas.microsoft.com/office/drawing/2014/main" val="2606687095"/>
                  </a:ext>
                </a:extLst>
              </a:tr>
            </a:tbl>
          </a:graphicData>
        </a:graphic>
      </p:graphicFrame>
      <p:sp>
        <p:nvSpPr>
          <p:cNvPr id="10" name="TextBox 9">
            <a:extLst>
              <a:ext uri="{FF2B5EF4-FFF2-40B4-BE49-F238E27FC236}">
                <a16:creationId xmlns:a16="http://schemas.microsoft.com/office/drawing/2014/main" id="{4A26F433-77BB-0140-BB84-5CEEC9C8185F}"/>
              </a:ext>
            </a:extLst>
          </p:cNvPr>
          <p:cNvSpPr txBox="1"/>
          <p:nvPr/>
        </p:nvSpPr>
        <p:spPr>
          <a:xfrm>
            <a:off x="7284602" y="1420122"/>
            <a:ext cx="4553171" cy="2554545"/>
          </a:xfrm>
          <a:prstGeom prst="rect">
            <a:avLst/>
          </a:prstGeom>
          <a:noFill/>
        </p:spPr>
        <p:txBody>
          <a:bodyPr wrap="square" rtlCol="0">
            <a:spAutoFit/>
          </a:bodyPr>
          <a:lstStyle/>
          <a:p>
            <a:r>
              <a:rPr lang="en-US" sz="2000" b="1" dirty="0"/>
              <a:t>In our Case,</a:t>
            </a:r>
            <a:endParaRPr lang="en-US" sz="2000" dirty="0"/>
          </a:p>
          <a:p>
            <a:pPr marL="457200" indent="-457200">
              <a:buFont typeface="+mj-lt"/>
              <a:buAutoNum type="arabicPeriod"/>
            </a:pPr>
            <a:endParaRPr lang="en-US" sz="2000" dirty="0"/>
          </a:p>
          <a:p>
            <a:pPr marL="457200" indent="-457200">
              <a:buFont typeface="+mj-lt"/>
              <a:buAutoNum type="arabicPeriod"/>
            </a:pPr>
            <a:r>
              <a:rPr lang="en-US" altLang="ko-KR" sz="2000" dirty="0"/>
              <a:t>XG / light was not a good score.</a:t>
            </a:r>
          </a:p>
          <a:p>
            <a:pPr lvl="1"/>
            <a:r>
              <a:rPr lang="en-US" sz="2000" dirty="0"/>
              <a:t>-  Boost Algorithm</a:t>
            </a:r>
          </a:p>
          <a:p>
            <a:pPr lvl="1"/>
            <a:r>
              <a:rPr lang="en-US" sz="2000" dirty="0"/>
              <a:t>-  Need to tune the parameter</a:t>
            </a:r>
          </a:p>
          <a:p>
            <a:pPr lvl="1"/>
            <a:endParaRPr lang="en-US" sz="2000" dirty="0"/>
          </a:p>
          <a:p>
            <a:pPr marL="457200" indent="-457200">
              <a:buFont typeface="+mj-lt"/>
              <a:buAutoNum type="arabicPeriod"/>
            </a:pPr>
            <a:r>
              <a:rPr lang="en-US" sz="2000" dirty="0"/>
              <a:t>Better linear than tree</a:t>
            </a:r>
          </a:p>
          <a:p>
            <a:r>
              <a:rPr lang="en-US" sz="2000" dirty="0"/>
              <a:t>        -  Example( lasso &gt; R.F )	</a:t>
            </a:r>
          </a:p>
        </p:txBody>
      </p:sp>
      <p:graphicFrame>
        <p:nvGraphicFramePr>
          <p:cNvPr id="7" name="표 8">
            <a:extLst>
              <a:ext uri="{FF2B5EF4-FFF2-40B4-BE49-F238E27FC236}">
                <a16:creationId xmlns:a16="http://schemas.microsoft.com/office/drawing/2014/main" id="{FDC5BF3C-40BF-E646-84CA-CE8ECD5CAC8E}"/>
              </a:ext>
            </a:extLst>
          </p:cNvPr>
          <p:cNvGraphicFramePr>
            <a:graphicFrameLocks noGrp="1"/>
          </p:cNvGraphicFramePr>
          <p:nvPr>
            <p:extLst>
              <p:ext uri="{D42A27DB-BD31-4B8C-83A1-F6EECF244321}">
                <p14:modId xmlns:p14="http://schemas.microsoft.com/office/powerpoint/2010/main" val="2803799344"/>
              </p:ext>
            </p:extLst>
          </p:nvPr>
        </p:nvGraphicFramePr>
        <p:xfrm>
          <a:off x="996093" y="5205025"/>
          <a:ext cx="5978589" cy="1112520"/>
        </p:xfrm>
        <a:graphic>
          <a:graphicData uri="http://schemas.openxmlformats.org/drawingml/2006/table">
            <a:tbl>
              <a:tblPr firstRow="1" bandRow="1">
                <a:tableStyleId>{5940675A-B579-460E-94D1-54222C63F5DA}</a:tableStyleId>
              </a:tblPr>
              <a:tblGrid>
                <a:gridCol w="1914589">
                  <a:extLst>
                    <a:ext uri="{9D8B030D-6E8A-4147-A177-3AD203B41FA5}">
                      <a16:colId xmlns:a16="http://schemas.microsoft.com/office/drawing/2014/main" val="1146838510"/>
                    </a:ext>
                  </a:extLst>
                </a:gridCol>
                <a:gridCol w="2032000">
                  <a:extLst>
                    <a:ext uri="{9D8B030D-6E8A-4147-A177-3AD203B41FA5}">
                      <a16:colId xmlns:a16="http://schemas.microsoft.com/office/drawing/2014/main" val="4102392166"/>
                    </a:ext>
                  </a:extLst>
                </a:gridCol>
                <a:gridCol w="2032000">
                  <a:extLst>
                    <a:ext uri="{9D8B030D-6E8A-4147-A177-3AD203B41FA5}">
                      <a16:colId xmlns:a16="http://schemas.microsoft.com/office/drawing/2014/main" val="295858441"/>
                    </a:ext>
                  </a:extLst>
                </a:gridCol>
              </a:tblGrid>
              <a:tr h="370840">
                <a:tc>
                  <a:txBody>
                    <a:bodyPr/>
                    <a:lstStyle/>
                    <a:p>
                      <a:pPr latinLnBrk="1"/>
                      <a:r>
                        <a:rPr lang="en-US" altLang="ko-KR" dirty="0"/>
                        <a:t>Model</a:t>
                      </a:r>
                      <a:endParaRPr lang="ko-KR" altLang="en-US" dirty="0"/>
                    </a:p>
                  </a:txBody>
                  <a:tcPr/>
                </a:tc>
                <a:tc>
                  <a:txBody>
                    <a:bodyPr/>
                    <a:lstStyle/>
                    <a:p>
                      <a:pPr latinLnBrk="1"/>
                      <a:r>
                        <a:rPr lang="en-US" altLang="ko-KR" dirty="0"/>
                        <a:t>Train RMSE</a:t>
                      </a:r>
                      <a:endParaRPr lang="ko-KR" altLang="en-US" dirty="0"/>
                    </a:p>
                  </a:txBody>
                  <a:tcPr/>
                </a:tc>
                <a:tc>
                  <a:txBody>
                    <a:bodyPr/>
                    <a:lstStyle/>
                    <a:p>
                      <a:pPr latinLnBrk="1"/>
                      <a:r>
                        <a:rPr lang="en-US" altLang="ko-KR" dirty="0"/>
                        <a:t>Kaggle Score </a:t>
                      </a:r>
                      <a:endParaRPr lang="ko-KR" altLang="en-US" dirty="0"/>
                    </a:p>
                  </a:txBody>
                  <a:tcPr/>
                </a:tc>
                <a:extLst>
                  <a:ext uri="{0D108BD9-81ED-4DB2-BD59-A6C34878D82A}">
                    <a16:rowId xmlns:a16="http://schemas.microsoft.com/office/drawing/2014/main" val="4161090007"/>
                  </a:ext>
                </a:extLst>
              </a:tr>
              <a:tr h="370840">
                <a:tc>
                  <a:txBody>
                    <a:bodyPr/>
                    <a:lstStyle/>
                    <a:p>
                      <a:pPr latinLnBrk="1"/>
                      <a:r>
                        <a:rPr lang="en-US" altLang="ko-KR" dirty="0" err="1"/>
                        <a:t>StackingRegressor</a:t>
                      </a:r>
                      <a:endParaRPr lang="ko-KR" altLang="en-US" dirty="0"/>
                    </a:p>
                  </a:txBody>
                  <a:tcPr/>
                </a:tc>
                <a:tc>
                  <a:txBody>
                    <a:bodyPr/>
                    <a:lstStyle/>
                    <a:p>
                      <a:pPr latinLnBrk="1"/>
                      <a:r>
                        <a:rPr lang="en-US" altLang="ko-KR" dirty="0"/>
                        <a:t>0.11069786</a:t>
                      </a:r>
                      <a:endParaRPr lang="ko-KR" altLang="en-US" dirty="0"/>
                    </a:p>
                  </a:txBody>
                  <a:tcPr/>
                </a:tc>
                <a:tc>
                  <a:txBody>
                    <a:bodyPr/>
                    <a:lstStyle/>
                    <a:p>
                      <a:pPr latinLnBrk="1"/>
                      <a:r>
                        <a:rPr lang="en-US" altLang="ko-KR" sz="1800" b="1" dirty="0">
                          <a:solidFill>
                            <a:srgbClr val="FF0000"/>
                          </a:solidFill>
                        </a:rPr>
                        <a:t>0.11554</a:t>
                      </a:r>
                      <a:endParaRPr lang="ko-KR" altLang="en-US" b="1" dirty="0">
                        <a:solidFill>
                          <a:srgbClr val="FF0000"/>
                        </a:solidFill>
                      </a:endParaRPr>
                    </a:p>
                  </a:txBody>
                  <a:tcPr/>
                </a:tc>
                <a:extLst>
                  <a:ext uri="{0D108BD9-81ED-4DB2-BD59-A6C34878D82A}">
                    <a16:rowId xmlns:a16="http://schemas.microsoft.com/office/drawing/2014/main" val="2508953198"/>
                  </a:ext>
                </a:extLst>
              </a:tr>
              <a:tr h="370840">
                <a:tc>
                  <a:txBody>
                    <a:bodyPr/>
                    <a:lstStyle/>
                    <a:p>
                      <a:pPr latinLnBrk="1"/>
                      <a:r>
                        <a:rPr lang="en-US" altLang="ko-KR" sz="1600" dirty="0" err="1"/>
                        <a:t>AveragingRegressor</a:t>
                      </a:r>
                      <a:endParaRPr lang="ko-KR" altLang="en-US" sz="1600" dirty="0"/>
                    </a:p>
                  </a:txBody>
                  <a:tcPr/>
                </a:tc>
                <a:tc>
                  <a:txBody>
                    <a:bodyPr/>
                    <a:lstStyle/>
                    <a:p>
                      <a:pPr latinLnBrk="1"/>
                      <a:r>
                        <a:rPr lang="en-US" altLang="ko-KR" dirty="0"/>
                        <a:t>0.12458452</a:t>
                      </a:r>
                      <a:endParaRPr lang="ko-KR" altLang="en-US" dirty="0"/>
                    </a:p>
                  </a:txBody>
                  <a:tcPr/>
                </a:tc>
                <a:tc>
                  <a:txBody>
                    <a:bodyPr/>
                    <a:lstStyle/>
                    <a:p>
                      <a:pPr latinLnBrk="1"/>
                      <a:r>
                        <a:rPr lang="en-US" altLang="ko-KR" dirty="0"/>
                        <a:t>0.12066</a:t>
                      </a:r>
                      <a:endParaRPr lang="ko-KR" altLang="en-US" dirty="0"/>
                    </a:p>
                  </a:txBody>
                  <a:tcPr/>
                </a:tc>
                <a:extLst>
                  <a:ext uri="{0D108BD9-81ED-4DB2-BD59-A6C34878D82A}">
                    <a16:rowId xmlns:a16="http://schemas.microsoft.com/office/drawing/2014/main" val="872721524"/>
                  </a:ext>
                </a:extLst>
              </a:tr>
            </a:tbl>
          </a:graphicData>
        </a:graphic>
      </p:graphicFrame>
      <p:sp>
        <p:nvSpPr>
          <p:cNvPr id="11" name="TextBox 10">
            <a:extLst>
              <a:ext uri="{FF2B5EF4-FFF2-40B4-BE49-F238E27FC236}">
                <a16:creationId xmlns:a16="http://schemas.microsoft.com/office/drawing/2014/main" id="{772EF677-5A16-7C46-B065-91F6493BF0CC}"/>
              </a:ext>
            </a:extLst>
          </p:cNvPr>
          <p:cNvSpPr txBox="1"/>
          <p:nvPr/>
        </p:nvSpPr>
        <p:spPr>
          <a:xfrm>
            <a:off x="465110" y="975931"/>
            <a:ext cx="2263051" cy="400110"/>
          </a:xfrm>
          <a:prstGeom prst="rect">
            <a:avLst/>
          </a:prstGeom>
          <a:noFill/>
        </p:spPr>
        <p:txBody>
          <a:bodyPr wrap="square" rtlCol="0">
            <a:spAutoFit/>
          </a:bodyPr>
          <a:lstStyle/>
          <a:p>
            <a:r>
              <a:rPr lang="en-US" sz="2000" b="1" dirty="0"/>
              <a:t>Simple model </a:t>
            </a:r>
          </a:p>
        </p:txBody>
      </p:sp>
      <p:sp>
        <p:nvSpPr>
          <p:cNvPr id="12" name="TextBox 11">
            <a:extLst>
              <a:ext uri="{FF2B5EF4-FFF2-40B4-BE49-F238E27FC236}">
                <a16:creationId xmlns:a16="http://schemas.microsoft.com/office/drawing/2014/main" id="{F2D11F7D-696A-7D42-820A-B17E4DA75802}"/>
              </a:ext>
            </a:extLst>
          </p:cNvPr>
          <p:cNvSpPr txBox="1"/>
          <p:nvPr/>
        </p:nvSpPr>
        <p:spPr>
          <a:xfrm>
            <a:off x="465110" y="4606949"/>
            <a:ext cx="2263051" cy="400110"/>
          </a:xfrm>
          <a:prstGeom prst="rect">
            <a:avLst/>
          </a:prstGeom>
          <a:noFill/>
        </p:spPr>
        <p:txBody>
          <a:bodyPr wrap="square" rtlCol="0">
            <a:spAutoFit/>
          </a:bodyPr>
          <a:lstStyle/>
          <a:p>
            <a:r>
              <a:rPr lang="en-US" sz="2000" b="1" dirty="0"/>
              <a:t>House  model </a:t>
            </a:r>
          </a:p>
        </p:txBody>
      </p:sp>
      <p:sp>
        <p:nvSpPr>
          <p:cNvPr id="14" name="TextBox 13">
            <a:extLst>
              <a:ext uri="{FF2B5EF4-FFF2-40B4-BE49-F238E27FC236}">
                <a16:creationId xmlns:a16="http://schemas.microsoft.com/office/drawing/2014/main" id="{F79F9084-6B0F-A346-8CC4-1AF61539EC61}"/>
              </a:ext>
            </a:extLst>
          </p:cNvPr>
          <p:cNvSpPr txBox="1"/>
          <p:nvPr/>
        </p:nvSpPr>
        <p:spPr>
          <a:xfrm>
            <a:off x="7128083" y="5495795"/>
            <a:ext cx="4553171" cy="1015663"/>
          </a:xfrm>
          <a:prstGeom prst="rect">
            <a:avLst/>
          </a:prstGeom>
          <a:noFill/>
        </p:spPr>
        <p:txBody>
          <a:bodyPr wrap="square" rtlCol="0">
            <a:spAutoFit/>
          </a:bodyPr>
          <a:lstStyle/>
          <a:p>
            <a:pPr marL="342900" indent="-342900">
              <a:buFontTx/>
              <a:buChar char="-"/>
            </a:pPr>
            <a:r>
              <a:rPr lang="en-US" sz="2000" dirty="0" err="1"/>
              <a:t>StackingRegressor</a:t>
            </a:r>
            <a:r>
              <a:rPr lang="en-US" sz="2000" dirty="0"/>
              <a:t> is better than </a:t>
            </a:r>
            <a:r>
              <a:rPr lang="en-US" sz="2000" dirty="0" err="1"/>
              <a:t>AveragingRegressor</a:t>
            </a:r>
            <a:endParaRPr lang="en-US" sz="2000" dirty="0"/>
          </a:p>
          <a:p>
            <a:pPr marL="342900" indent="-342900">
              <a:buFontTx/>
              <a:buChar char="-"/>
            </a:pPr>
            <a:r>
              <a:rPr lang="en-US" sz="2000" dirty="0"/>
              <a:t>*did not use in our house model</a:t>
            </a:r>
          </a:p>
        </p:txBody>
      </p:sp>
    </p:spTree>
    <p:extLst>
      <p:ext uri="{BB962C8B-B14F-4D97-AF65-F5344CB8AC3E}">
        <p14:creationId xmlns:p14="http://schemas.microsoft.com/office/powerpoint/2010/main" val="1867053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F47393-2711-364E-9815-E65EE9D0818E}"/>
              </a:ext>
            </a:extLst>
          </p:cNvPr>
          <p:cNvSpPr txBox="1"/>
          <p:nvPr/>
        </p:nvSpPr>
        <p:spPr>
          <a:xfrm>
            <a:off x="341543" y="410084"/>
            <a:ext cx="2703945" cy="630942"/>
          </a:xfrm>
          <a:prstGeom prst="rect">
            <a:avLst/>
          </a:prstGeom>
          <a:noFill/>
        </p:spPr>
        <p:txBody>
          <a:bodyPr wrap="none" rtlCol="0">
            <a:spAutoFit/>
          </a:bodyPr>
          <a:lstStyle/>
          <a:p>
            <a:r>
              <a:rPr lang="en-US" sz="3500" b="1" dirty="0"/>
              <a:t>Kaggle result:</a:t>
            </a:r>
          </a:p>
        </p:txBody>
      </p:sp>
      <p:pic>
        <p:nvPicPr>
          <p:cNvPr id="5" name="그림 4">
            <a:extLst>
              <a:ext uri="{FF2B5EF4-FFF2-40B4-BE49-F238E27FC236}">
                <a16:creationId xmlns:a16="http://schemas.microsoft.com/office/drawing/2014/main" id="{2FA5A8A6-45F9-2840-B9E2-BFEAAF15FA68}"/>
              </a:ext>
            </a:extLst>
          </p:cNvPr>
          <p:cNvPicPr>
            <a:picLocks noChangeAspect="1"/>
          </p:cNvPicPr>
          <p:nvPr/>
        </p:nvPicPr>
        <p:blipFill>
          <a:blip r:embed="rId2"/>
          <a:stretch>
            <a:fillRect/>
          </a:stretch>
        </p:blipFill>
        <p:spPr>
          <a:xfrm>
            <a:off x="650272" y="1578427"/>
            <a:ext cx="7677299" cy="4050964"/>
          </a:xfrm>
          <a:prstGeom prst="rect">
            <a:avLst/>
          </a:prstGeom>
        </p:spPr>
      </p:pic>
      <p:cxnSp>
        <p:nvCxnSpPr>
          <p:cNvPr id="8" name="직선 화살표 연결선 7">
            <a:extLst>
              <a:ext uri="{FF2B5EF4-FFF2-40B4-BE49-F238E27FC236}">
                <a16:creationId xmlns:a16="http://schemas.microsoft.com/office/drawing/2014/main" id="{0B0640A1-8BD6-CC45-BA49-D726CC1CE55A}"/>
              </a:ext>
            </a:extLst>
          </p:cNvPr>
          <p:cNvCxnSpPr>
            <a:cxnSpLocks/>
          </p:cNvCxnSpPr>
          <p:nvPr/>
        </p:nvCxnSpPr>
        <p:spPr>
          <a:xfrm flipV="1">
            <a:off x="7946571" y="2819401"/>
            <a:ext cx="1088572" cy="2329542"/>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C30CE91-D00B-814E-ACEE-F257AC00586B}"/>
              </a:ext>
            </a:extLst>
          </p:cNvPr>
          <p:cNvSpPr/>
          <p:nvPr/>
        </p:nvSpPr>
        <p:spPr>
          <a:xfrm>
            <a:off x="3704674" y="1041026"/>
            <a:ext cx="4241897" cy="477054"/>
          </a:xfrm>
          <a:prstGeom prst="rect">
            <a:avLst/>
          </a:prstGeom>
          <a:solidFill>
            <a:srgbClr val="FFFF00"/>
          </a:solidFill>
        </p:spPr>
        <p:txBody>
          <a:bodyPr wrap="square">
            <a:spAutoFit/>
          </a:bodyPr>
          <a:lstStyle/>
          <a:p>
            <a:pPr fontAlgn="base"/>
            <a:r>
              <a:rPr lang="en-US" altLang="ko-KR" sz="2500" dirty="0"/>
              <a:t>Top 8% ( 11/17/2018 )</a:t>
            </a:r>
            <a:endParaRPr lang="en-US" sz="2500" dirty="0"/>
          </a:p>
        </p:txBody>
      </p:sp>
      <p:sp>
        <p:nvSpPr>
          <p:cNvPr id="9" name="TextBox 8">
            <a:extLst>
              <a:ext uri="{FF2B5EF4-FFF2-40B4-BE49-F238E27FC236}">
                <a16:creationId xmlns:a16="http://schemas.microsoft.com/office/drawing/2014/main" id="{38926966-BF39-4345-9C0C-74E25C62B142}"/>
              </a:ext>
            </a:extLst>
          </p:cNvPr>
          <p:cNvSpPr txBox="1"/>
          <p:nvPr/>
        </p:nvSpPr>
        <p:spPr>
          <a:xfrm>
            <a:off x="8584344" y="1816256"/>
            <a:ext cx="3563257" cy="861774"/>
          </a:xfrm>
          <a:prstGeom prst="rect">
            <a:avLst/>
          </a:prstGeom>
          <a:solidFill>
            <a:srgbClr val="00B050"/>
          </a:solidFill>
        </p:spPr>
        <p:txBody>
          <a:bodyPr wrap="square" rtlCol="0">
            <a:spAutoFit/>
          </a:bodyPr>
          <a:lstStyle/>
          <a:p>
            <a:pPr fontAlgn="base"/>
            <a:r>
              <a:rPr lang="en-US" sz="2500" dirty="0"/>
              <a:t>Final Kaggle Score : </a:t>
            </a:r>
            <a:r>
              <a:rPr lang="en-US" altLang="ko-KR" sz="2500" dirty="0"/>
              <a:t>0.11554</a:t>
            </a:r>
          </a:p>
        </p:txBody>
      </p:sp>
    </p:spTree>
    <p:extLst>
      <p:ext uri="{BB962C8B-B14F-4D97-AF65-F5344CB8AC3E}">
        <p14:creationId xmlns:p14="http://schemas.microsoft.com/office/powerpoint/2010/main" val="149787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F47393-2711-364E-9815-E65EE9D0818E}"/>
              </a:ext>
            </a:extLst>
          </p:cNvPr>
          <p:cNvSpPr txBox="1"/>
          <p:nvPr/>
        </p:nvSpPr>
        <p:spPr>
          <a:xfrm>
            <a:off x="341543" y="203431"/>
            <a:ext cx="2339102" cy="630942"/>
          </a:xfrm>
          <a:prstGeom prst="rect">
            <a:avLst/>
          </a:prstGeom>
          <a:noFill/>
        </p:spPr>
        <p:txBody>
          <a:bodyPr wrap="none" rtlCol="0">
            <a:spAutoFit/>
          </a:bodyPr>
          <a:lstStyle/>
          <a:p>
            <a:r>
              <a:rPr lang="en-US" sz="3500" b="1" dirty="0"/>
              <a:t>Conclusion:</a:t>
            </a:r>
          </a:p>
        </p:txBody>
      </p:sp>
      <p:sp>
        <p:nvSpPr>
          <p:cNvPr id="7" name="TextBox 6">
            <a:extLst>
              <a:ext uri="{FF2B5EF4-FFF2-40B4-BE49-F238E27FC236}">
                <a16:creationId xmlns:a16="http://schemas.microsoft.com/office/drawing/2014/main" id="{E0AC7F89-8BC2-0A4E-ABBE-094698C8668B}"/>
              </a:ext>
            </a:extLst>
          </p:cNvPr>
          <p:cNvSpPr txBox="1"/>
          <p:nvPr/>
        </p:nvSpPr>
        <p:spPr>
          <a:xfrm>
            <a:off x="761998" y="1170285"/>
            <a:ext cx="10787743" cy="4708981"/>
          </a:xfrm>
          <a:prstGeom prst="rect">
            <a:avLst/>
          </a:prstGeom>
          <a:noFill/>
        </p:spPr>
        <p:txBody>
          <a:bodyPr wrap="square" rtlCol="0">
            <a:spAutoFit/>
          </a:bodyPr>
          <a:lstStyle/>
          <a:p>
            <a:pPr marL="342900" indent="-342900" fontAlgn="base">
              <a:buFont typeface="Arial" panose="020B0604020202020204" pitchFamily="34" charset="0"/>
              <a:buChar char="•"/>
            </a:pPr>
            <a:r>
              <a:rPr lang="en-US" altLang="ko-KR" sz="2500" dirty="0"/>
              <a:t>All of the parameters are important </a:t>
            </a:r>
          </a:p>
          <a:p>
            <a:pPr marL="914400" lvl="1" indent="-457200" fontAlgn="base">
              <a:buFont typeface="+mj-lt"/>
              <a:buAutoNum type="alphaLcPeriod"/>
            </a:pPr>
            <a:r>
              <a:rPr lang="en-US" altLang="ko-KR" sz="2500" dirty="0"/>
              <a:t>Skewness , Z score and many variables to select  </a:t>
            </a:r>
          </a:p>
          <a:p>
            <a:pPr marL="914400" lvl="1" indent="-457200" fontAlgn="base">
              <a:buFont typeface="+mj-lt"/>
              <a:buAutoNum type="alphaLcPeriod"/>
            </a:pPr>
            <a:r>
              <a:rPr lang="en-US" altLang="ko-KR" sz="2500" dirty="0"/>
              <a:t>Tuning model hyperparameter</a:t>
            </a:r>
          </a:p>
          <a:p>
            <a:pPr lvl="1" fontAlgn="base"/>
            <a:endParaRPr lang="en-US" altLang="ko-KR" sz="2500" dirty="0"/>
          </a:p>
          <a:p>
            <a:pPr marL="342900" indent="-342900" fontAlgn="base">
              <a:buFont typeface="Arial" panose="020B0604020202020204" pitchFamily="34" charset="0"/>
              <a:buChar char="•"/>
            </a:pPr>
            <a:r>
              <a:rPr lang="en-US" altLang="ko-KR" sz="2500" dirty="0"/>
              <a:t>Feature engineering was most important to predict house price</a:t>
            </a:r>
          </a:p>
          <a:p>
            <a:pPr marL="914400" lvl="1" indent="-457200" fontAlgn="base">
              <a:buFont typeface="+mj-lt"/>
              <a:buAutoNum type="alphaLcPeriod"/>
            </a:pPr>
            <a:r>
              <a:rPr lang="en-US" altLang="ko-KR" sz="2500" dirty="0" err="1"/>
              <a:t>FillNa</a:t>
            </a:r>
            <a:r>
              <a:rPr lang="en-US" altLang="ko-KR" sz="2500" dirty="0"/>
              <a:t> ( 0 , Mode</a:t>
            </a:r>
            <a:r>
              <a:rPr lang="ko-KR" altLang="en-US" sz="2500" dirty="0"/>
              <a:t> </a:t>
            </a:r>
            <a:r>
              <a:rPr lang="en-US" altLang="ko-KR" sz="2500" dirty="0"/>
              <a:t>,</a:t>
            </a:r>
            <a:r>
              <a:rPr lang="ko-KR" altLang="en-US" sz="2500" dirty="0"/>
              <a:t> </a:t>
            </a:r>
            <a:r>
              <a:rPr lang="en-US" altLang="ko-KR" sz="2500" dirty="0"/>
              <a:t>median ) </a:t>
            </a:r>
          </a:p>
          <a:p>
            <a:pPr marL="914400" lvl="1" indent="-457200" fontAlgn="base">
              <a:buFont typeface="+mj-lt"/>
              <a:buAutoNum type="alphaLcPeriod"/>
            </a:pPr>
            <a:r>
              <a:rPr lang="en-US" altLang="ko-KR" sz="2500" dirty="0"/>
              <a:t>binning </a:t>
            </a:r>
          </a:p>
          <a:p>
            <a:pPr marL="914400" lvl="1" indent="-457200" fontAlgn="base">
              <a:buFont typeface="+mj-lt"/>
              <a:buAutoNum type="alphaLcPeriod"/>
            </a:pPr>
            <a:r>
              <a:rPr lang="en-US" altLang="ko-KR" sz="2500" dirty="0"/>
              <a:t>Using domain knowledge</a:t>
            </a:r>
          </a:p>
          <a:p>
            <a:pPr lvl="1" fontAlgn="base"/>
            <a:endParaRPr lang="en-US" altLang="ko-KR" sz="2500" dirty="0"/>
          </a:p>
          <a:p>
            <a:pPr marL="342900" indent="-342900" fontAlgn="base">
              <a:buFont typeface="Arial" panose="020B0604020202020204" pitchFamily="34" charset="0"/>
              <a:buChar char="•"/>
            </a:pPr>
            <a:r>
              <a:rPr lang="en-US" sz="2500" dirty="0"/>
              <a:t>GBM/</a:t>
            </a:r>
            <a:r>
              <a:rPr lang="en-US" sz="2500" dirty="0" err="1"/>
              <a:t>Xgboost</a:t>
            </a:r>
            <a:r>
              <a:rPr lang="en-US" sz="2500" dirty="0"/>
              <a:t> powerful to give good benchmark solutions but not always best choice</a:t>
            </a:r>
            <a:endParaRPr lang="en-US" altLang="ko-KR" sz="2500" dirty="0"/>
          </a:p>
          <a:p>
            <a:pPr lvl="1" fontAlgn="base"/>
            <a:endParaRPr lang="en-US" altLang="ko-KR" sz="2500" dirty="0"/>
          </a:p>
        </p:txBody>
      </p:sp>
    </p:spTree>
    <p:extLst>
      <p:ext uri="{BB962C8B-B14F-4D97-AF65-F5344CB8AC3E}">
        <p14:creationId xmlns:p14="http://schemas.microsoft.com/office/powerpoint/2010/main" val="1740358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DE0A38-F100-4848-9E50-E2D56070894C}"/>
              </a:ext>
            </a:extLst>
          </p:cNvPr>
          <p:cNvSpPr txBox="1"/>
          <p:nvPr/>
        </p:nvSpPr>
        <p:spPr>
          <a:xfrm>
            <a:off x="642938" y="185738"/>
            <a:ext cx="3055003" cy="630942"/>
          </a:xfrm>
          <a:prstGeom prst="rect">
            <a:avLst/>
          </a:prstGeom>
          <a:noFill/>
        </p:spPr>
        <p:txBody>
          <a:bodyPr wrap="none" rtlCol="0">
            <a:spAutoFit/>
          </a:bodyPr>
          <a:lstStyle/>
          <a:p>
            <a:r>
              <a:rPr lang="en-US" sz="3500" b="1" dirty="0"/>
              <a:t>Project outline:</a:t>
            </a:r>
          </a:p>
        </p:txBody>
      </p:sp>
      <p:sp>
        <p:nvSpPr>
          <p:cNvPr id="3" name="TextBox 2">
            <a:extLst>
              <a:ext uri="{FF2B5EF4-FFF2-40B4-BE49-F238E27FC236}">
                <a16:creationId xmlns:a16="http://schemas.microsoft.com/office/drawing/2014/main" id="{DB406570-1361-B04C-82FE-E04A73C4D04F}"/>
              </a:ext>
            </a:extLst>
          </p:cNvPr>
          <p:cNvSpPr txBox="1"/>
          <p:nvPr/>
        </p:nvSpPr>
        <p:spPr>
          <a:xfrm>
            <a:off x="1428749" y="1081833"/>
            <a:ext cx="7480473" cy="5524589"/>
          </a:xfrm>
          <a:prstGeom prst="rect">
            <a:avLst/>
          </a:prstGeom>
          <a:noFill/>
        </p:spPr>
        <p:txBody>
          <a:bodyPr wrap="square" rtlCol="0">
            <a:spAutoFit/>
          </a:bodyPr>
          <a:lstStyle/>
          <a:p>
            <a:pPr marL="342900" indent="-342900">
              <a:buFont typeface="Arial" panose="020B0604020202020204" pitchFamily="34" charset="0"/>
              <a:buChar char="•"/>
            </a:pPr>
            <a:r>
              <a:rPr lang="en-US" sz="2500" dirty="0"/>
              <a:t>Why  this  project?</a:t>
            </a:r>
          </a:p>
          <a:p>
            <a:pPr marL="342900" indent="-342900">
              <a:buFont typeface="Arial" panose="020B0604020202020204" pitchFamily="34" charset="0"/>
              <a:buChar char="•"/>
            </a:pPr>
            <a:endParaRPr lang="en-US" sz="2500" dirty="0"/>
          </a:p>
          <a:p>
            <a:pPr marL="342900" indent="-342900">
              <a:buFont typeface="Arial" panose="020B0604020202020204" pitchFamily="34" charset="0"/>
              <a:buChar char="•"/>
            </a:pPr>
            <a:r>
              <a:rPr lang="en-US" sz="2500" dirty="0"/>
              <a:t>Project structure </a:t>
            </a:r>
          </a:p>
          <a:p>
            <a:pPr marL="342900" indent="-342900">
              <a:buFont typeface="Arial" panose="020B0604020202020204" pitchFamily="34" charset="0"/>
              <a:buChar char="•"/>
            </a:pPr>
            <a:endParaRPr lang="en-US" sz="2500" dirty="0"/>
          </a:p>
          <a:p>
            <a:pPr marL="342900" indent="-342900">
              <a:buFont typeface="Arial" panose="020B0604020202020204" pitchFamily="34" charset="0"/>
              <a:buChar char="•"/>
            </a:pPr>
            <a:r>
              <a:rPr lang="en-US" sz="2500" dirty="0"/>
              <a:t>EDA / Feature Engineering </a:t>
            </a:r>
          </a:p>
          <a:p>
            <a:endParaRPr lang="en-US" sz="2500" dirty="0"/>
          </a:p>
          <a:p>
            <a:pPr marL="342900" indent="-342900">
              <a:buFont typeface="Arial" panose="020B0604020202020204" pitchFamily="34" charset="0"/>
              <a:buChar char="•"/>
            </a:pPr>
            <a:r>
              <a:rPr lang="en-US" altLang="ko-KR" sz="2500" dirty="0"/>
              <a:t>How we built our House model ?</a:t>
            </a:r>
          </a:p>
          <a:p>
            <a:pPr marL="342900" indent="-342900">
              <a:buFont typeface="Arial" panose="020B0604020202020204" pitchFamily="34" charset="0"/>
              <a:buChar char="•"/>
            </a:pPr>
            <a:endParaRPr lang="en-US" sz="2500" dirty="0"/>
          </a:p>
          <a:p>
            <a:pPr marL="342900" indent="-342900">
              <a:buFont typeface="Arial" panose="020B0604020202020204" pitchFamily="34" charset="0"/>
              <a:buChar char="•"/>
            </a:pPr>
            <a:r>
              <a:rPr lang="en-US" sz="2500" dirty="0"/>
              <a:t>Hyperparameter tuning </a:t>
            </a:r>
          </a:p>
          <a:p>
            <a:endParaRPr lang="en-US" sz="2500" dirty="0"/>
          </a:p>
          <a:p>
            <a:pPr marL="342900" indent="-342900">
              <a:buFont typeface="Arial" panose="020B0604020202020204" pitchFamily="34" charset="0"/>
              <a:buChar char="•"/>
            </a:pPr>
            <a:r>
              <a:rPr lang="en-US" sz="2500" dirty="0"/>
              <a:t>Conclusion and future direction</a:t>
            </a:r>
          </a:p>
          <a:p>
            <a:endParaRPr lang="en-US" sz="2500" dirty="0"/>
          </a:p>
          <a:p>
            <a:endParaRPr lang="en-US" sz="2500" dirty="0"/>
          </a:p>
          <a:p>
            <a:endParaRPr lang="en-US" sz="2500" dirty="0"/>
          </a:p>
        </p:txBody>
      </p:sp>
    </p:spTree>
    <p:extLst>
      <p:ext uri="{BB962C8B-B14F-4D97-AF65-F5344CB8AC3E}">
        <p14:creationId xmlns:p14="http://schemas.microsoft.com/office/powerpoint/2010/main" val="529177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441680-4077-A247-9BAF-6EFA31C985EB}"/>
              </a:ext>
            </a:extLst>
          </p:cNvPr>
          <p:cNvSpPr txBox="1"/>
          <p:nvPr/>
        </p:nvSpPr>
        <p:spPr>
          <a:xfrm>
            <a:off x="352973" y="352021"/>
            <a:ext cx="3481531" cy="630942"/>
          </a:xfrm>
          <a:prstGeom prst="rect">
            <a:avLst/>
          </a:prstGeom>
          <a:noFill/>
        </p:spPr>
        <p:txBody>
          <a:bodyPr wrap="none" rtlCol="0">
            <a:spAutoFit/>
          </a:bodyPr>
          <a:lstStyle/>
          <a:p>
            <a:r>
              <a:rPr lang="en-US" sz="3500" b="1" dirty="0"/>
              <a:t>Future directions:</a:t>
            </a:r>
          </a:p>
        </p:txBody>
      </p:sp>
      <p:sp>
        <p:nvSpPr>
          <p:cNvPr id="3" name="TextBox 2">
            <a:extLst>
              <a:ext uri="{FF2B5EF4-FFF2-40B4-BE49-F238E27FC236}">
                <a16:creationId xmlns:a16="http://schemas.microsoft.com/office/drawing/2014/main" id="{C1397C2F-FA4E-0547-8622-A63EFB8FFB10}"/>
              </a:ext>
            </a:extLst>
          </p:cNvPr>
          <p:cNvSpPr txBox="1"/>
          <p:nvPr/>
        </p:nvSpPr>
        <p:spPr>
          <a:xfrm>
            <a:off x="352973" y="1257300"/>
            <a:ext cx="11485516" cy="3170099"/>
          </a:xfrm>
          <a:prstGeom prst="rect">
            <a:avLst/>
          </a:prstGeom>
          <a:noFill/>
        </p:spPr>
        <p:txBody>
          <a:bodyPr wrap="none" rtlCol="0">
            <a:spAutoFit/>
          </a:bodyPr>
          <a:lstStyle/>
          <a:p>
            <a:pPr marL="285750" indent="-285750">
              <a:buFont typeface="Arial" panose="020B0604020202020204" pitchFamily="34" charset="0"/>
              <a:buChar char="•"/>
            </a:pPr>
            <a:r>
              <a:rPr lang="en-US" sz="2500" dirty="0"/>
              <a:t>Tune parameter for </a:t>
            </a:r>
            <a:r>
              <a:rPr lang="en-US" sz="2500" dirty="0" err="1"/>
              <a:t>Xgboost</a:t>
            </a:r>
            <a:r>
              <a:rPr lang="en-US" sz="2500" dirty="0"/>
              <a:t>, </a:t>
            </a:r>
            <a:r>
              <a:rPr lang="en-US" sz="2500" dirty="0" err="1"/>
              <a:t>lightGBM</a:t>
            </a:r>
            <a:r>
              <a:rPr lang="en-US" sz="2500" dirty="0"/>
              <a:t> model in future and predict better accuracy</a:t>
            </a:r>
          </a:p>
          <a:p>
            <a:r>
              <a:rPr lang="en-US" sz="2500" dirty="0"/>
              <a:t> </a:t>
            </a:r>
          </a:p>
          <a:p>
            <a:pPr marL="285750" indent="-285750">
              <a:buFont typeface="Arial" panose="020B0604020202020204" pitchFamily="34" charset="0"/>
              <a:buChar char="•"/>
            </a:pPr>
            <a:r>
              <a:rPr lang="en-US" sz="2500" dirty="0"/>
              <a:t>Apply clustering analysis to create new features</a:t>
            </a:r>
          </a:p>
          <a:p>
            <a:pPr marL="285750" indent="-285750">
              <a:buFont typeface="Arial" panose="020B0604020202020204" pitchFamily="34" charset="0"/>
              <a:buChar char="•"/>
            </a:pPr>
            <a:endParaRPr lang="en-US" sz="2500" dirty="0"/>
          </a:p>
          <a:p>
            <a:pPr marL="285750" indent="-285750">
              <a:buFont typeface="Arial" panose="020B0604020202020204" pitchFamily="34" charset="0"/>
              <a:buChar char="•"/>
            </a:pPr>
            <a:r>
              <a:rPr lang="en-US" sz="2500" dirty="0"/>
              <a:t>Investigate more feature engineering</a:t>
            </a:r>
          </a:p>
          <a:p>
            <a:pPr marL="285750" indent="-285750">
              <a:buFont typeface="Arial" panose="020B0604020202020204" pitchFamily="34" charset="0"/>
              <a:buChar char="•"/>
            </a:pPr>
            <a:endParaRPr lang="en-US" sz="2500" dirty="0"/>
          </a:p>
          <a:p>
            <a:pPr marL="285750" indent="-285750">
              <a:buFont typeface="Arial" panose="020B0604020202020204" pitchFamily="34" charset="0"/>
              <a:buChar char="•"/>
            </a:pPr>
            <a:r>
              <a:rPr lang="en-US" sz="2500" dirty="0"/>
              <a:t>It would be nice to get time series event data and study the effects of 2008 recession</a:t>
            </a:r>
          </a:p>
          <a:p>
            <a:r>
              <a:rPr lang="en-US" sz="2500" dirty="0"/>
              <a:t>    on house sale price and predict its effect in case of recession in future</a:t>
            </a:r>
          </a:p>
        </p:txBody>
      </p:sp>
    </p:spTree>
    <p:extLst>
      <p:ext uri="{BB962C8B-B14F-4D97-AF65-F5344CB8AC3E}">
        <p14:creationId xmlns:p14="http://schemas.microsoft.com/office/powerpoint/2010/main" val="347358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57C60D-6166-6745-AC00-E7F2E0808A4E}"/>
              </a:ext>
            </a:extLst>
          </p:cNvPr>
          <p:cNvSpPr txBox="1"/>
          <p:nvPr/>
        </p:nvSpPr>
        <p:spPr>
          <a:xfrm>
            <a:off x="3801035" y="2348753"/>
            <a:ext cx="3495316" cy="1446550"/>
          </a:xfrm>
          <a:prstGeom prst="rect">
            <a:avLst/>
          </a:prstGeom>
          <a:noFill/>
        </p:spPr>
        <p:txBody>
          <a:bodyPr wrap="none" rtlCol="0">
            <a:spAutoFit/>
          </a:bodyPr>
          <a:lstStyle/>
          <a:p>
            <a:r>
              <a:rPr lang="en-US" sz="4400" b="1" dirty="0"/>
              <a:t>Thank you</a:t>
            </a:r>
          </a:p>
          <a:p>
            <a:r>
              <a:rPr lang="en-US" sz="4400" b="1" dirty="0"/>
              <a:t>very much!!!! </a:t>
            </a:r>
          </a:p>
        </p:txBody>
      </p:sp>
    </p:spTree>
    <p:extLst>
      <p:ext uri="{BB962C8B-B14F-4D97-AF65-F5344CB8AC3E}">
        <p14:creationId xmlns:p14="http://schemas.microsoft.com/office/powerpoint/2010/main" val="55674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CustomShape 1"/>
          <p:cNvSpPr/>
          <p:nvPr/>
        </p:nvSpPr>
        <p:spPr>
          <a:xfrm>
            <a:off x="498960" y="968760"/>
            <a:ext cx="7561800" cy="471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500" b="0" strike="noStrike" spc="-1" dirty="0">
                <a:solidFill>
                  <a:srgbClr val="000000"/>
                </a:solidFill>
                <a:uFill>
                  <a:solidFill>
                    <a:srgbClr val="FFFFFF"/>
                  </a:solidFill>
                </a:uFill>
                <a:latin typeface="Calibri"/>
              </a:rPr>
              <a:t>Achieved Rank 500 by moving fast, failing fast</a:t>
            </a:r>
            <a:endParaRPr lang="en-US" sz="1800" b="0" strike="noStrike" spc="-1" dirty="0">
              <a:solidFill>
                <a:srgbClr val="000000"/>
              </a:solidFill>
              <a:uFill>
                <a:solidFill>
                  <a:srgbClr val="FFFFFF"/>
                </a:solidFill>
              </a:uFill>
              <a:latin typeface="Times New Roman"/>
            </a:endParaRPr>
          </a:p>
        </p:txBody>
      </p:sp>
      <p:sp>
        <p:nvSpPr>
          <p:cNvPr id="114" name="CustomShape 2"/>
          <p:cNvSpPr/>
          <p:nvPr/>
        </p:nvSpPr>
        <p:spPr>
          <a:xfrm>
            <a:off x="780840" y="288000"/>
            <a:ext cx="3890520" cy="623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500" b="1" strike="noStrike" spc="-1">
                <a:solidFill>
                  <a:srgbClr val="000000"/>
                </a:solidFill>
                <a:uFill>
                  <a:solidFill>
                    <a:srgbClr val="FFFFFF"/>
                  </a:solidFill>
                </a:uFill>
                <a:latin typeface="Calibri"/>
              </a:rPr>
              <a:t>Project Result:</a:t>
            </a:r>
            <a:endParaRPr lang="en-US" sz="18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5139427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7E8248-240E-A24E-9E13-88D150FB5208}"/>
              </a:ext>
            </a:extLst>
          </p:cNvPr>
          <p:cNvPicPr>
            <a:picLocks noChangeAspect="1"/>
          </p:cNvPicPr>
          <p:nvPr/>
        </p:nvPicPr>
        <p:blipFill>
          <a:blip r:embed="rId2"/>
          <a:stretch>
            <a:fillRect/>
          </a:stretch>
        </p:blipFill>
        <p:spPr>
          <a:xfrm>
            <a:off x="654908" y="1575091"/>
            <a:ext cx="4893276" cy="4377188"/>
          </a:xfrm>
          <a:prstGeom prst="rect">
            <a:avLst/>
          </a:prstGeom>
        </p:spPr>
      </p:pic>
      <p:sp>
        <p:nvSpPr>
          <p:cNvPr id="4" name="TextBox 3">
            <a:extLst>
              <a:ext uri="{FF2B5EF4-FFF2-40B4-BE49-F238E27FC236}">
                <a16:creationId xmlns:a16="http://schemas.microsoft.com/office/drawing/2014/main" id="{05B56D43-74F1-AF41-8992-DD6E30DBF958}"/>
              </a:ext>
            </a:extLst>
          </p:cNvPr>
          <p:cNvSpPr txBox="1"/>
          <p:nvPr/>
        </p:nvSpPr>
        <p:spPr>
          <a:xfrm>
            <a:off x="914399" y="160638"/>
            <a:ext cx="1328825" cy="369332"/>
          </a:xfrm>
          <a:prstGeom prst="rect">
            <a:avLst/>
          </a:prstGeom>
          <a:noFill/>
        </p:spPr>
        <p:txBody>
          <a:bodyPr wrap="none" rtlCol="0">
            <a:spAutoFit/>
          </a:bodyPr>
          <a:lstStyle/>
          <a:p>
            <a:r>
              <a:rPr lang="en-US" dirty="0"/>
              <a:t>EDA </a:t>
            </a:r>
            <a:r>
              <a:rPr lang="en-US" dirty="0" err="1"/>
              <a:t>contd</a:t>
            </a:r>
            <a:r>
              <a:rPr lang="en-US" dirty="0"/>
              <a:t>…</a:t>
            </a:r>
          </a:p>
        </p:txBody>
      </p:sp>
      <p:pic>
        <p:nvPicPr>
          <p:cNvPr id="5" name="Picture 4">
            <a:extLst>
              <a:ext uri="{FF2B5EF4-FFF2-40B4-BE49-F238E27FC236}">
                <a16:creationId xmlns:a16="http://schemas.microsoft.com/office/drawing/2014/main" id="{7D601E96-4F47-074C-9384-A1437A442EBA}"/>
              </a:ext>
            </a:extLst>
          </p:cNvPr>
          <p:cNvPicPr>
            <a:picLocks noChangeAspect="1"/>
          </p:cNvPicPr>
          <p:nvPr/>
        </p:nvPicPr>
        <p:blipFill>
          <a:blip r:embed="rId3"/>
          <a:stretch>
            <a:fillRect/>
          </a:stretch>
        </p:blipFill>
        <p:spPr>
          <a:xfrm>
            <a:off x="5905696" y="1711017"/>
            <a:ext cx="5921980" cy="3862161"/>
          </a:xfrm>
          <a:prstGeom prst="rect">
            <a:avLst/>
          </a:prstGeom>
        </p:spPr>
      </p:pic>
      <p:sp>
        <p:nvSpPr>
          <p:cNvPr id="6" name="TextBox 5">
            <a:extLst>
              <a:ext uri="{FF2B5EF4-FFF2-40B4-BE49-F238E27FC236}">
                <a16:creationId xmlns:a16="http://schemas.microsoft.com/office/drawing/2014/main" id="{C6390868-449C-DE41-AAA9-41F753F55F80}"/>
              </a:ext>
            </a:extLst>
          </p:cNvPr>
          <p:cNvSpPr txBox="1"/>
          <p:nvPr/>
        </p:nvSpPr>
        <p:spPr>
          <a:xfrm>
            <a:off x="4485503" y="370703"/>
            <a:ext cx="4514441" cy="630942"/>
          </a:xfrm>
          <a:prstGeom prst="rect">
            <a:avLst/>
          </a:prstGeom>
          <a:noFill/>
        </p:spPr>
        <p:txBody>
          <a:bodyPr wrap="none" rtlCol="0">
            <a:spAutoFit/>
          </a:bodyPr>
          <a:lstStyle/>
          <a:p>
            <a:r>
              <a:rPr lang="en-US" sz="3500" b="1" dirty="0"/>
              <a:t>Fixing NA’s and outliers</a:t>
            </a:r>
          </a:p>
        </p:txBody>
      </p:sp>
    </p:spTree>
    <p:extLst>
      <p:ext uri="{BB962C8B-B14F-4D97-AF65-F5344CB8AC3E}">
        <p14:creationId xmlns:p14="http://schemas.microsoft.com/office/powerpoint/2010/main" val="2714429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7E4766-42D0-2340-8FC4-A93BBE832205}"/>
              </a:ext>
            </a:extLst>
          </p:cNvPr>
          <p:cNvSpPr/>
          <p:nvPr/>
        </p:nvSpPr>
        <p:spPr>
          <a:xfrm>
            <a:off x="949455" y="204572"/>
            <a:ext cx="3148682" cy="630942"/>
          </a:xfrm>
          <a:prstGeom prst="rect">
            <a:avLst/>
          </a:prstGeom>
        </p:spPr>
        <p:txBody>
          <a:bodyPr wrap="none">
            <a:spAutoFit/>
          </a:bodyPr>
          <a:lstStyle/>
          <a:p>
            <a:r>
              <a:rPr lang="en-US" sz="3500" b="1" dirty="0"/>
              <a:t>EDA processing:</a:t>
            </a:r>
          </a:p>
        </p:txBody>
      </p:sp>
      <p:sp>
        <p:nvSpPr>
          <p:cNvPr id="6" name="TextBox 5">
            <a:extLst>
              <a:ext uri="{FF2B5EF4-FFF2-40B4-BE49-F238E27FC236}">
                <a16:creationId xmlns:a16="http://schemas.microsoft.com/office/drawing/2014/main" id="{C63ED45B-0385-7B4E-8ED6-F68588428226}"/>
              </a:ext>
            </a:extLst>
          </p:cNvPr>
          <p:cNvSpPr txBox="1"/>
          <p:nvPr/>
        </p:nvSpPr>
        <p:spPr>
          <a:xfrm>
            <a:off x="1050324" y="835514"/>
            <a:ext cx="4917990" cy="369332"/>
          </a:xfrm>
          <a:prstGeom prst="rect">
            <a:avLst/>
          </a:prstGeom>
          <a:noFill/>
        </p:spPr>
        <p:txBody>
          <a:bodyPr wrap="square" rtlCol="0">
            <a:spAutoFit/>
          </a:bodyPr>
          <a:lstStyle/>
          <a:p>
            <a:r>
              <a:rPr lang="en-US" dirty="0"/>
              <a:t>Checking normality of the data</a:t>
            </a:r>
          </a:p>
        </p:txBody>
      </p:sp>
      <p:grpSp>
        <p:nvGrpSpPr>
          <p:cNvPr id="2" name="Group 1">
            <a:extLst>
              <a:ext uri="{FF2B5EF4-FFF2-40B4-BE49-F238E27FC236}">
                <a16:creationId xmlns:a16="http://schemas.microsoft.com/office/drawing/2014/main" id="{D48A3402-00F1-F446-A9CD-AAE759B57F4E}"/>
              </a:ext>
            </a:extLst>
          </p:cNvPr>
          <p:cNvGrpSpPr/>
          <p:nvPr/>
        </p:nvGrpSpPr>
        <p:grpSpPr>
          <a:xfrm>
            <a:off x="569484" y="1587328"/>
            <a:ext cx="9310467" cy="3370334"/>
            <a:chOff x="569484" y="1587328"/>
            <a:chExt cx="9310467" cy="3370334"/>
          </a:xfrm>
        </p:grpSpPr>
        <p:pic>
          <p:nvPicPr>
            <p:cNvPr id="3" name="Picture 2">
              <a:extLst>
                <a:ext uri="{FF2B5EF4-FFF2-40B4-BE49-F238E27FC236}">
                  <a16:creationId xmlns:a16="http://schemas.microsoft.com/office/drawing/2014/main" id="{D16963BE-4F8F-8E45-82BD-C97F5D3E8957}"/>
                </a:ext>
              </a:extLst>
            </p:cNvPr>
            <p:cNvPicPr>
              <a:picLocks noChangeAspect="1"/>
            </p:cNvPicPr>
            <p:nvPr/>
          </p:nvPicPr>
          <p:blipFill>
            <a:blip r:embed="rId2"/>
            <a:stretch>
              <a:fillRect/>
            </a:stretch>
          </p:blipFill>
          <p:spPr>
            <a:xfrm>
              <a:off x="569484" y="1587328"/>
              <a:ext cx="4494006" cy="2943257"/>
            </a:xfrm>
            <a:prstGeom prst="rect">
              <a:avLst/>
            </a:prstGeom>
          </p:spPr>
        </p:pic>
        <p:pic>
          <p:nvPicPr>
            <p:cNvPr id="5" name="Picture 4">
              <a:extLst>
                <a:ext uri="{FF2B5EF4-FFF2-40B4-BE49-F238E27FC236}">
                  <a16:creationId xmlns:a16="http://schemas.microsoft.com/office/drawing/2014/main" id="{D12BD2C7-540C-284D-BB16-D8FA211289F8}"/>
                </a:ext>
              </a:extLst>
            </p:cNvPr>
            <p:cNvPicPr>
              <a:picLocks noChangeAspect="1"/>
            </p:cNvPicPr>
            <p:nvPr/>
          </p:nvPicPr>
          <p:blipFill>
            <a:blip r:embed="rId3"/>
            <a:stretch>
              <a:fillRect/>
            </a:stretch>
          </p:blipFill>
          <p:spPr>
            <a:xfrm>
              <a:off x="5439916" y="1587329"/>
              <a:ext cx="4298444" cy="2961150"/>
            </a:xfrm>
            <a:prstGeom prst="rect">
              <a:avLst/>
            </a:prstGeom>
          </p:spPr>
        </p:pic>
        <p:sp>
          <p:nvSpPr>
            <p:cNvPr id="7" name="TextBox 6">
              <a:extLst>
                <a:ext uri="{FF2B5EF4-FFF2-40B4-BE49-F238E27FC236}">
                  <a16:creationId xmlns:a16="http://schemas.microsoft.com/office/drawing/2014/main" id="{9DD4ED02-499B-1F48-81CC-C24CA0F89787}"/>
                </a:ext>
              </a:extLst>
            </p:cNvPr>
            <p:cNvSpPr txBox="1"/>
            <p:nvPr/>
          </p:nvSpPr>
          <p:spPr>
            <a:xfrm>
              <a:off x="1240976" y="4588330"/>
              <a:ext cx="2565639" cy="369332"/>
            </a:xfrm>
            <a:prstGeom prst="rect">
              <a:avLst/>
            </a:prstGeom>
            <a:noFill/>
          </p:spPr>
          <p:txBody>
            <a:bodyPr wrap="none" rtlCol="0">
              <a:spAutoFit/>
            </a:bodyPr>
            <a:lstStyle/>
            <a:p>
              <a:r>
                <a:rPr lang="en-US" dirty="0"/>
                <a:t>Initial distribution of data</a:t>
              </a:r>
            </a:p>
          </p:txBody>
        </p:sp>
        <p:sp>
          <p:nvSpPr>
            <p:cNvPr id="8" name="TextBox 7">
              <a:extLst>
                <a:ext uri="{FF2B5EF4-FFF2-40B4-BE49-F238E27FC236}">
                  <a16:creationId xmlns:a16="http://schemas.microsoft.com/office/drawing/2014/main" id="{59E04BFB-AF7E-0142-9BEE-0DC6E2262F4A}"/>
                </a:ext>
              </a:extLst>
            </p:cNvPr>
            <p:cNvSpPr txBox="1"/>
            <p:nvPr/>
          </p:nvSpPr>
          <p:spPr>
            <a:xfrm>
              <a:off x="5573516" y="4588330"/>
              <a:ext cx="4306435" cy="369332"/>
            </a:xfrm>
            <a:prstGeom prst="rect">
              <a:avLst/>
            </a:prstGeom>
            <a:noFill/>
          </p:spPr>
          <p:txBody>
            <a:bodyPr wrap="none" rtlCol="0">
              <a:spAutoFit/>
            </a:bodyPr>
            <a:lstStyle/>
            <a:p>
              <a:r>
                <a:rPr lang="en-US" dirty="0"/>
                <a:t>Distribution of data after log transformation</a:t>
              </a:r>
            </a:p>
          </p:txBody>
        </p:sp>
      </p:grpSp>
    </p:spTree>
    <p:extLst>
      <p:ext uri="{BB962C8B-B14F-4D97-AF65-F5344CB8AC3E}">
        <p14:creationId xmlns:p14="http://schemas.microsoft.com/office/powerpoint/2010/main" val="4262261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1"/>
          <p:cNvSpPr/>
          <p:nvPr/>
        </p:nvSpPr>
        <p:spPr>
          <a:xfrm>
            <a:off x="68760" y="216000"/>
            <a:ext cx="5788080" cy="623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500" b="1" strike="noStrike" spc="-1">
                <a:solidFill>
                  <a:srgbClr val="000000"/>
                </a:solidFill>
                <a:uFill>
                  <a:solidFill>
                    <a:srgbClr val="FFFFFF"/>
                  </a:solidFill>
                </a:uFill>
                <a:latin typeface="Calibri"/>
              </a:rPr>
              <a:t>Data Transformations:</a:t>
            </a:r>
            <a:endParaRPr lang="en-US" sz="1800" b="0" strike="noStrike" spc="-1">
              <a:solidFill>
                <a:srgbClr val="000000"/>
              </a:solidFill>
              <a:uFill>
                <a:solidFill>
                  <a:srgbClr val="FFFFFF"/>
                </a:solidFill>
              </a:uFill>
              <a:latin typeface="Times New Roman"/>
            </a:endParaRPr>
          </a:p>
        </p:txBody>
      </p:sp>
      <p:sp>
        <p:nvSpPr>
          <p:cNvPr id="128" name="CustomShape 2"/>
          <p:cNvSpPr/>
          <p:nvPr/>
        </p:nvSpPr>
        <p:spPr>
          <a:xfrm>
            <a:off x="288000" y="1020600"/>
            <a:ext cx="7439760" cy="85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500" b="0" strike="noStrike" spc="-1" dirty="0">
                <a:solidFill>
                  <a:srgbClr val="000000"/>
                </a:solidFill>
                <a:uFill>
                  <a:solidFill>
                    <a:srgbClr val="FFFFFF"/>
                  </a:solidFill>
                </a:uFill>
                <a:latin typeface="Calibri"/>
              </a:rPr>
              <a:t>But most of null imputation is done manually </a:t>
            </a:r>
            <a:endParaRPr lang="en-US" sz="1800" b="0" strike="noStrike" spc="-1" dirty="0">
              <a:solidFill>
                <a:srgbClr val="000000"/>
              </a:solidFill>
              <a:uFill>
                <a:solidFill>
                  <a:srgbClr val="FFFFFF"/>
                </a:solidFill>
              </a:uFill>
              <a:latin typeface="Times New Roman"/>
            </a:endParaRPr>
          </a:p>
          <a:p>
            <a:pPr>
              <a:lnSpc>
                <a:spcPct val="100000"/>
              </a:lnSpc>
            </a:pPr>
            <a:r>
              <a:rPr lang="en-US" sz="2500" b="0" strike="noStrike" spc="-1" dirty="0">
                <a:solidFill>
                  <a:srgbClr val="000000"/>
                </a:solidFill>
                <a:uFill>
                  <a:solidFill>
                    <a:srgbClr val="FFFFFF"/>
                  </a:solidFill>
                </a:uFill>
                <a:latin typeface="Calibri"/>
              </a:rPr>
              <a:t>since Auto imputer performed poorly</a:t>
            </a:r>
            <a:endParaRPr lang="en-US" sz="1800" b="0" strike="noStrike" spc="-1" dirty="0">
              <a:solidFill>
                <a:srgbClr val="000000"/>
              </a:solidFill>
              <a:uFill>
                <a:solidFill>
                  <a:srgbClr val="FFFFFF"/>
                </a:solidFill>
              </a:uFill>
              <a:latin typeface="Times New Roman"/>
            </a:endParaRPr>
          </a:p>
        </p:txBody>
      </p:sp>
      <p:pic>
        <p:nvPicPr>
          <p:cNvPr id="129" name="Picture 128"/>
          <p:cNvPicPr/>
          <p:nvPr/>
        </p:nvPicPr>
        <p:blipFill>
          <a:blip r:embed="rId2"/>
          <a:stretch/>
        </p:blipFill>
        <p:spPr>
          <a:xfrm>
            <a:off x="388440" y="2304000"/>
            <a:ext cx="3571560" cy="1971360"/>
          </a:xfrm>
          <a:prstGeom prst="rect">
            <a:avLst/>
          </a:prstGeom>
          <a:ln>
            <a:noFill/>
          </a:ln>
        </p:spPr>
      </p:pic>
      <p:sp>
        <p:nvSpPr>
          <p:cNvPr id="130" name="CustomShape 3"/>
          <p:cNvSpPr/>
          <p:nvPr/>
        </p:nvSpPr>
        <p:spPr>
          <a:xfrm>
            <a:off x="5247360" y="2232000"/>
            <a:ext cx="4112640" cy="1080000"/>
          </a:xfrm>
          <a:custGeom>
            <a:avLst/>
            <a:gdLst/>
            <a:ahLst/>
            <a:cxnLst/>
            <a:rect l="0" t="0" r="r" b="b"/>
            <a:pathLst>
              <a:path w="17650" h="3002">
                <a:moveTo>
                  <a:pt x="8122" y="0"/>
                </a:moveTo>
                <a:cubicBezTo>
                  <a:pt x="7173" y="0"/>
                  <a:pt x="6224" y="249"/>
                  <a:pt x="6224" y="498"/>
                </a:cubicBezTo>
                <a:lnTo>
                  <a:pt x="0" y="1419"/>
                </a:lnTo>
                <a:lnTo>
                  <a:pt x="6224" y="1246"/>
                </a:lnTo>
                <a:lnTo>
                  <a:pt x="6224" y="1754"/>
                </a:lnTo>
                <a:lnTo>
                  <a:pt x="6224" y="2128"/>
                </a:lnTo>
                <a:lnTo>
                  <a:pt x="6224" y="2502"/>
                </a:lnTo>
                <a:cubicBezTo>
                  <a:pt x="6224" y="2751"/>
                  <a:pt x="7173" y="3001"/>
                  <a:pt x="8122" y="3001"/>
                </a:cubicBezTo>
                <a:lnTo>
                  <a:pt x="9545" y="3001"/>
                </a:lnTo>
                <a:lnTo>
                  <a:pt x="10968" y="3001"/>
                </a:lnTo>
                <a:lnTo>
                  <a:pt x="12904" y="3001"/>
                </a:lnTo>
                <a:lnTo>
                  <a:pt x="14327" y="3001"/>
                </a:lnTo>
                <a:lnTo>
                  <a:pt x="15750" y="3001"/>
                </a:lnTo>
                <a:cubicBezTo>
                  <a:pt x="16699" y="3001"/>
                  <a:pt x="17649" y="2751"/>
                  <a:pt x="17649" y="2502"/>
                </a:cubicBezTo>
                <a:lnTo>
                  <a:pt x="17649" y="2128"/>
                </a:lnTo>
                <a:lnTo>
                  <a:pt x="17649" y="1754"/>
                </a:lnTo>
                <a:lnTo>
                  <a:pt x="17649" y="1246"/>
                </a:lnTo>
                <a:lnTo>
                  <a:pt x="17649" y="872"/>
                </a:lnTo>
                <a:lnTo>
                  <a:pt x="17649" y="498"/>
                </a:lnTo>
                <a:cubicBezTo>
                  <a:pt x="17649" y="249"/>
                  <a:pt x="16699" y="0"/>
                  <a:pt x="15750" y="0"/>
                </a:cubicBezTo>
                <a:lnTo>
                  <a:pt x="14327" y="0"/>
                </a:lnTo>
                <a:lnTo>
                  <a:pt x="12904" y="0"/>
                </a:lnTo>
                <a:lnTo>
                  <a:pt x="10968" y="0"/>
                </a:lnTo>
                <a:lnTo>
                  <a:pt x="9545" y="0"/>
                </a:lnTo>
                <a:lnTo>
                  <a:pt x="8122" y="0"/>
                </a:lnTo>
              </a:path>
            </a:pathLst>
          </a:custGeom>
          <a:solidFill>
            <a:srgbClr val="FFCC00"/>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800" b="0" strike="noStrike" spc="-1">
                <a:solidFill>
                  <a:srgbClr val="000000"/>
                </a:solidFill>
                <a:uFill>
                  <a:solidFill>
                    <a:srgbClr val="FFFFFF"/>
                  </a:solidFill>
                </a:uFill>
                <a:latin typeface="Times New Roman"/>
              </a:rPr>
              <a:t>Hardcoded NaN Imputer engages first,</a:t>
            </a:r>
          </a:p>
        </p:txBody>
      </p:sp>
      <p:sp>
        <p:nvSpPr>
          <p:cNvPr id="131" name="CustomShape 4"/>
          <p:cNvSpPr/>
          <p:nvPr/>
        </p:nvSpPr>
        <p:spPr>
          <a:xfrm>
            <a:off x="5031360" y="3744000"/>
            <a:ext cx="4544640" cy="1368000"/>
          </a:xfrm>
          <a:custGeom>
            <a:avLst/>
            <a:gdLst/>
            <a:ahLst/>
            <a:cxnLst/>
            <a:rect l="0" t="0" r="r" b="b"/>
            <a:pathLst>
              <a:path w="18378" h="6073">
                <a:moveTo>
                  <a:pt x="7850" y="2271"/>
                </a:moveTo>
                <a:cubicBezTo>
                  <a:pt x="6801" y="2271"/>
                  <a:pt x="5752" y="2586"/>
                  <a:pt x="5752" y="2902"/>
                </a:cubicBezTo>
                <a:lnTo>
                  <a:pt x="5752" y="3376"/>
                </a:lnTo>
                <a:lnTo>
                  <a:pt x="5752" y="3849"/>
                </a:lnTo>
                <a:lnTo>
                  <a:pt x="5752" y="4493"/>
                </a:lnTo>
                <a:lnTo>
                  <a:pt x="5752" y="4966"/>
                </a:lnTo>
                <a:lnTo>
                  <a:pt x="5752" y="5440"/>
                </a:lnTo>
                <a:cubicBezTo>
                  <a:pt x="5752" y="5756"/>
                  <a:pt x="6801" y="6072"/>
                  <a:pt x="7850" y="6072"/>
                </a:cubicBezTo>
                <a:lnTo>
                  <a:pt x="9422" y="6072"/>
                </a:lnTo>
                <a:lnTo>
                  <a:pt x="10994" y="6072"/>
                </a:lnTo>
                <a:lnTo>
                  <a:pt x="13134" y="6072"/>
                </a:lnTo>
                <a:lnTo>
                  <a:pt x="14706" y="6072"/>
                </a:lnTo>
                <a:lnTo>
                  <a:pt x="16278" y="6072"/>
                </a:lnTo>
                <a:cubicBezTo>
                  <a:pt x="17327" y="6072"/>
                  <a:pt x="18377" y="5756"/>
                  <a:pt x="18377" y="5440"/>
                </a:cubicBezTo>
                <a:lnTo>
                  <a:pt x="18377" y="4966"/>
                </a:lnTo>
                <a:lnTo>
                  <a:pt x="18377" y="4493"/>
                </a:lnTo>
                <a:lnTo>
                  <a:pt x="18377" y="3849"/>
                </a:lnTo>
                <a:lnTo>
                  <a:pt x="18377" y="3376"/>
                </a:lnTo>
                <a:lnTo>
                  <a:pt x="18377" y="2902"/>
                </a:lnTo>
                <a:cubicBezTo>
                  <a:pt x="18377" y="2586"/>
                  <a:pt x="17327" y="2271"/>
                  <a:pt x="16278" y="2271"/>
                </a:cubicBezTo>
                <a:lnTo>
                  <a:pt x="14706" y="2271"/>
                </a:lnTo>
                <a:lnTo>
                  <a:pt x="13134" y="2271"/>
                </a:lnTo>
                <a:lnTo>
                  <a:pt x="10994" y="2271"/>
                </a:lnTo>
                <a:lnTo>
                  <a:pt x="0" y="0"/>
                </a:lnTo>
                <a:lnTo>
                  <a:pt x="7850" y="2271"/>
                </a:lnTo>
              </a:path>
            </a:pathLst>
          </a:custGeom>
          <a:solidFill>
            <a:srgbClr val="FFCC00"/>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800" b="0" strike="noStrike" spc="-1">
                <a:solidFill>
                  <a:srgbClr val="000000"/>
                </a:solidFill>
                <a:uFill>
                  <a:solidFill>
                    <a:srgbClr val="FFFFFF"/>
                  </a:solidFill>
                </a:uFill>
                <a:latin typeface="Times New Roman"/>
              </a:rPr>
              <a:t>And then, </a:t>
            </a:r>
          </a:p>
          <a:p>
            <a:pPr algn="ctr"/>
            <a:r>
              <a:rPr lang="en-US" sz="1800" b="0" strike="noStrike" spc="-1">
                <a:solidFill>
                  <a:srgbClr val="000000"/>
                </a:solidFill>
                <a:uFill>
                  <a:solidFill>
                    <a:srgbClr val="FFFFFF"/>
                  </a:solidFill>
                </a:uFill>
                <a:latin typeface="Times New Roman"/>
              </a:rPr>
              <a:t>simple auto NAN imputer takes care of the rest.</a:t>
            </a:r>
          </a:p>
        </p:txBody>
      </p:sp>
    </p:spTree>
    <p:extLst>
      <p:ext uri="{BB962C8B-B14F-4D97-AF65-F5344CB8AC3E}">
        <p14:creationId xmlns:p14="http://schemas.microsoft.com/office/powerpoint/2010/main" val="381850101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B57168-BBF7-3A4D-BE5B-88543E8B5FA3}"/>
              </a:ext>
            </a:extLst>
          </p:cNvPr>
          <p:cNvSpPr txBox="1"/>
          <p:nvPr/>
        </p:nvSpPr>
        <p:spPr>
          <a:xfrm>
            <a:off x="428629" y="442917"/>
            <a:ext cx="3455690" cy="630942"/>
          </a:xfrm>
          <a:prstGeom prst="rect">
            <a:avLst/>
          </a:prstGeom>
          <a:noFill/>
        </p:spPr>
        <p:txBody>
          <a:bodyPr wrap="none" rtlCol="0">
            <a:spAutoFit/>
          </a:bodyPr>
          <a:lstStyle/>
          <a:p>
            <a:r>
              <a:rPr lang="en-US" sz="3500" b="1" dirty="0"/>
              <a:t>Why this project?</a:t>
            </a:r>
          </a:p>
        </p:txBody>
      </p:sp>
      <p:sp>
        <p:nvSpPr>
          <p:cNvPr id="5" name="TextBox 4">
            <a:extLst>
              <a:ext uri="{FF2B5EF4-FFF2-40B4-BE49-F238E27FC236}">
                <a16:creationId xmlns:a16="http://schemas.microsoft.com/office/drawing/2014/main" id="{D50DDA60-0194-0A4B-B7C4-28EA0234EF58}"/>
              </a:ext>
            </a:extLst>
          </p:cNvPr>
          <p:cNvSpPr txBox="1"/>
          <p:nvPr/>
        </p:nvSpPr>
        <p:spPr>
          <a:xfrm>
            <a:off x="835329" y="1400176"/>
            <a:ext cx="10742952" cy="3554819"/>
          </a:xfrm>
          <a:prstGeom prst="rect">
            <a:avLst/>
          </a:prstGeom>
          <a:noFill/>
        </p:spPr>
        <p:txBody>
          <a:bodyPr wrap="square" rtlCol="0">
            <a:spAutoFit/>
          </a:bodyPr>
          <a:lstStyle/>
          <a:p>
            <a:pPr marL="285750" indent="-285750" algn="just">
              <a:buFont typeface="Arial" panose="020B0604020202020204" pitchFamily="34" charset="0"/>
              <a:buChar char="•"/>
            </a:pPr>
            <a:r>
              <a:rPr lang="en-US" sz="2500" dirty="0"/>
              <a:t> Buying a house is lifetime investment. (House price according to features)</a:t>
            </a:r>
          </a:p>
          <a:p>
            <a:pPr algn="just"/>
            <a:endParaRPr lang="en-US" sz="2500" dirty="0"/>
          </a:p>
          <a:p>
            <a:pPr marL="285750" indent="-285750" algn="just">
              <a:buFont typeface="Arial" panose="020B0604020202020204" pitchFamily="34" charset="0"/>
              <a:buChar char="•"/>
            </a:pPr>
            <a:r>
              <a:rPr lang="en-US" sz="2500" dirty="0"/>
              <a:t>The real world problem are put in Kaggle, </a:t>
            </a:r>
            <a:r>
              <a:rPr lang="en-US" sz="2500" dirty="0" err="1"/>
              <a:t>Zigbang</a:t>
            </a:r>
            <a:r>
              <a:rPr lang="en-US" sz="2500" dirty="0"/>
              <a:t>, etc. to get solution using machine learning. These skills are in high demand in the market</a:t>
            </a:r>
          </a:p>
          <a:p>
            <a:pPr marL="285750" indent="-285750" algn="just">
              <a:buFont typeface="Arial" panose="020B0604020202020204" pitchFamily="34" charset="0"/>
              <a:buChar char="•"/>
            </a:pPr>
            <a:endParaRPr lang="en-US" sz="2500" dirty="0"/>
          </a:p>
          <a:p>
            <a:pPr marL="285750" indent="-285750" algn="just">
              <a:buFont typeface="Arial" panose="020B0604020202020204" pitchFamily="34" charset="0"/>
              <a:buChar char="•"/>
            </a:pPr>
            <a:r>
              <a:rPr lang="en-US" sz="2500" dirty="0"/>
              <a:t>The main goal of this project was to predict house price using machine learning algorithm. We made automated process (as possible) to apply machine learning opportunity to predict house price according to various features</a:t>
            </a:r>
          </a:p>
          <a:p>
            <a:pPr marL="285750" indent="-285750" algn="just">
              <a:buFont typeface="Arial" panose="020B0604020202020204" pitchFamily="34" charset="0"/>
              <a:buChar char="•"/>
            </a:pPr>
            <a:endParaRPr lang="en-US" sz="2500" dirty="0"/>
          </a:p>
        </p:txBody>
      </p:sp>
    </p:spTree>
    <p:extLst>
      <p:ext uri="{BB962C8B-B14F-4D97-AF65-F5344CB8AC3E}">
        <p14:creationId xmlns:p14="http://schemas.microsoft.com/office/powerpoint/2010/main" val="250892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CustomShape 1"/>
          <p:cNvSpPr/>
          <p:nvPr/>
        </p:nvSpPr>
        <p:spPr>
          <a:xfrm>
            <a:off x="200520" y="216000"/>
            <a:ext cx="5091480" cy="623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500" b="1" strike="noStrike" spc="-1" dirty="0">
                <a:solidFill>
                  <a:srgbClr val="000000"/>
                </a:solidFill>
                <a:uFill>
                  <a:solidFill>
                    <a:srgbClr val="FFFFFF"/>
                  </a:solidFill>
                </a:uFill>
                <a:latin typeface="Calibri"/>
              </a:rPr>
              <a:t>Project structure :</a:t>
            </a:r>
            <a:endParaRPr lang="en-US" sz="1800" b="0" strike="noStrike" spc="-1" dirty="0">
              <a:solidFill>
                <a:srgbClr val="000000"/>
              </a:solidFill>
              <a:uFill>
                <a:solidFill>
                  <a:srgbClr val="FFFFFF"/>
                </a:solidFill>
              </a:uFill>
              <a:latin typeface="Times New Roman"/>
            </a:endParaRPr>
          </a:p>
        </p:txBody>
      </p:sp>
      <p:sp>
        <p:nvSpPr>
          <p:cNvPr id="86" name="CustomShape 2"/>
          <p:cNvSpPr/>
          <p:nvPr/>
        </p:nvSpPr>
        <p:spPr>
          <a:xfrm>
            <a:off x="439200" y="817722"/>
            <a:ext cx="6771843" cy="564209"/>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500" b="0" strike="noStrike" spc="-1" dirty="0">
                <a:solidFill>
                  <a:srgbClr val="000000"/>
                </a:solidFill>
                <a:uFill>
                  <a:solidFill>
                    <a:srgbClr val="FFFFFF"/>
                  </a:solidFill>
                </a:uFill>
                <a:latin typeface="Calibri"/>
              </a:rPr>
              <a:t>Simple but efficient co-op environment </a:t>
            </a:r>
            <a:endParaRPr lang="en-US" sz="1800" b="0" strike="noStrike" spc="-1" dirty="0">
              <a:solidFill>
                <a:srgbClr val="000000"/>
              </a:solidFill>
              <a:uFill>
                <a:solidFill>
                  <a:srgbClr val="FFFFFF"/>
                </a:solidFill>
              </a:uFill>
              <a:latin typeface="Times New Roman"/>
            </a:endParaRPr>
          </a:p>
        </p:txBody>
      </p:sp>
      <p:grpSp>
        <p:nvGrpSpPr>
          <p:cNvPr id="4" name="Group 3">
            <a:extLst>
              <a:ext uri="{FF2B5EF4-FFF2-40B4-BE49-F238E27FC236}">
                <a16:creationId xmlns:a16="http://schemas.microsoft.com/office/drawing/2014/main" id="{57F9406B-8ECE-4B4C-B6C3-4FA2D5C66538}"/>
              </a:ext>
            </a:extLst>
          </p:cNvPr>
          <p:cNvGrpSpPr/>
          <p:nvPr/>
        </p:nvGrpSpPr>
        <p:grpSpPr>
          <a:xfrm>
            <a:off x="439200" y="1546929"/>
            <a:ext cx="9640800" cy="5024520"/>
            <a:chOff x="439200" y="1584000"/>
            <a:chExt cx="9640800" cy="5024520"/>
          </a:xfrm>
        </p:grpSpPr>
        <p:pic>
          <p:nvPicPr>
            <p:cNvPr id="87" name="Picture 86"/>
            <p:cNvPicPr/>
            <p:nvPr/>
          </p:nvPicPr>
          <p:blipFill>
            <a:blip r:embed="rId2"/>
            <a:stretch/>
          </p:blipFill>
          <p:spPr>
            <a:xfrm>
              <a:off x="439200" y="1584000"/>
              <a:ext cx="9640800" cy="5024520"/>
            </a:xfrm>
            <a:prstGeom prst="rect">
              <a:avLst/>
            </a:prstGeom>
            <a:ln>
              <a:noFill/>
            </a:ln>
          </p:spPr>
        </p:pic>
        <p:sp>
          <p:nvSpPr>
            <p:cNvPr id="2" name="Rectangular Callout 1">
              <a:extLst>
                <a:ext uri="{FF2B5EF4-FFF2-40B4-BE49-F238E27FC236}">
                  <a16:creationId xmlns:a16="http://schemas.microsoft.com/office/drawing/2014/main" id="{75741C70-EE81-5E42-94AB-2F03A42A8F5B}"/>
                </a:ext>
              </a:extLst>
            </p:cNvPr>
            <p:cNvSpPr/>
            <p:nvPr/>
          </p:nvSpPr>
          <p:spPr>
            <a:xfrm>
              <a:off x="2287405" y="2126051"/>
              <a:ext cx="4326768" cy="717339"/>
            </a:xfrm>
            <a:prstGeom prst="wedgeRectCallout">
              <a:avLst>
                <a:gd name="adj1" fmla="val -65572"/>
                <a:gd name="adj2" fmla="val 1204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pc="-1" dirty="0">
                  <a:solidFill>
                    <a:srgbClr val="000000"/>
                  </a:solidFill>
                  <a:uFill>
                    <a:solidFill>
                      <a:srgbClr val="FFFFFF"/>
                    </a:solidFill>
                  </a:uFill>
                  <a:latin typeface="Times New Roman"/>
                </a:rPr>
                <a:t>we did research and shared new idea freely</a:t>
              </a:r>
              <a:endParaRPr lang="en-US" spc="-1" dirty="0">
                <a:solidFill>
                  <a:srgbClr val="000000"/>
                </a:solidFill>
                <a:uFill>
                  <a:solidFill>
                    <a:srgbClr val="FFFFFF"/>
                  </a:solidFill>
                </a:uFill>
                <a:latin typeface="Times New Roman"/>
              </a:endParaRPr>
            </a:p>
          </p:txBody>
        </p:sp>
        <p:sp>
          <p:nvSpPr>
            <p:cNvPr id="8" name="Rectangular Callout 7">
              <a:extLst>
                <a:ext uri="{FF2B5EF4-FFF2-40B4-BE49-F238E27FC236}">
                  <a16:creationId xmlns:a16="http://schemas.microsoft.com/office/drawing/2014/main" id="{B2584FAA-B57C-E74E-A0C0-156253739B82}"/>
                </a:ext>
              </a:extLst>
            </p:cNvPr>
            <p:cNvSpPr/>
            <p:nvPr/>
          </p:nvSpPr>
          <p:spPr>
            <a:xfrm>
              <a:off x="2287405" y="3407856"/>
              <a:ext cx="4326768" cy="717339"/>
            </a:xfrm>
            <a:prstGeom prst="wedgeRectCallout">
              <a:avLst>
                <a:gd name="adj1" fmla="val -65572"/>
                <a:gd name="adj2" fmla="val 1204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pc="-1" dirty="0">
                  <a:solidFill>
                    <a:srgbClr val="000000"/>
                  </a:solidFill>
                  <a:uFill>
                    <a:solidFill>
                      <a:srgbClr val="FFFFFF"/>
                    </a:solidFill>
                  </a:uFill>
                  <a:latin typeface="Times New Roman"/>
                </a:rPr>
                <a:t>When ides got matured, it was deployed in specific directory and controlled </a:t>
              </a:r>
            </a:p>
          </p:txBody>
        </p:sp>
      </p:grpSp>
    </p:spTree>
    <p:extLst>
      <p:ext uri="{BB962C8B-B14F-4D97-AF65-F5344CB8AC3E}">
        <p14:creationId xmlns:p14="http://schemas.microsoft.com/office/powerpoint/2010/main" val="261262892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ustomShape 1"/>
          <p:cNvSpPr/>
          <p:nvPr/>
        </p:nvSpPr>
        <p:spPr>
          <a:xfrm>
            <a:off x="10711255" y="-17288"/>
            <a:ext cx="1312745" cy="308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spc="-1" dirty="0" err="1">
                <a:solidFill>
                  <a:srgbClr val="000000"/>
                </a:solidFill>
                <a:uFill>
                  <a:solidFill>
                    <a:srgbClr val="FFFFFF"/>
                  </a:solidFill>
                </a:uFill>
                <a:latin typeface="Calibri"/>
              </a:rPr>
              <a:t>contd</a:t>
            </a:r>
            <a:r>
              <a:rPr lang="en-US" sz="2000" spc="-1" dirty="0">
                <a:solidFill>
                  <a:srgbClr val="000000"/>
                </a:solidFill>
                <a:uFill>
                  <a:solidFill>
                    <a:srgbClr val="FFFFFF"/>
                  </a:solidFill>
                </a:uFill>
                <a:latin typeface="Calibri"/>
              </a:rPr>
              <a:t>…..</a:t>
            </a:r>
            <a:endParaRPr lang="en-US" sz="2000" strike="noStrike" spc="-1" dirty="0">
              <a:solidFill>
                <a:srgbClr val="000000"/>
              </a:solidFill>
              <a:uFill>
                <a:solidFill>
                  <a:srgbClr val="FFFFFF"/>
                </a:solidFill>
              </a:uFill>
              <a:latin typeface="Times New Roman"/>
            </a:endParaRPr>
          </a:p>
        </p:txBody>
      </p:sp>
      <p:sp>
        <p:nvSpPr>
          <p:cNvPr id="91" name="CustomShape 2"/>
          <p:cNvSpPr/>
          <p:nvPr/>
        </p:nvSpPr>
        <p:spPr>
          <a:xfrm>
            <a:off x="268920" y="474481"/>
            <a:ext cx="5995080" cy="471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500" b="1" strike="noStrike" spc="-1" dirty="0">
                <a:solidFill>
                  <a:srgbClr val="000000"/>
                </a:solidFill>
                <a:uFill>
                  <a:solidFill>
                    <a:srgbClr val="FFFFFF"/>
                  </a:solidFill>
                </a:uFill>
                <a:latin typeface="Calibri"/>
              </a:rPr>
              <a:t>Pipelines for Fast iteration:</a:t>
            </a:r>
            <a:endParaRPr lang="en-US" sz="3500" b="1" strike="noStrike" spc="-1" dirty="0">
              <a:solidFill>
                <a:srgbClr val="000000"/>
              </a:solidFill>
              <a:uFill>
                <a:solidFill>
                  <a:srgbClr val="FFFFFF"/>
                </a:solidFill>
              </a:uFill>
              <a:latin typeface="Times New Roman"/>
            </a:endParaRPr>
          </a:p>
        </p:txBody>
      </p:sp>
      <p:grpSp>
        <p:nvGrpSpPr>
          <p:cNvPr id="4" name="Group 3">
            <a:extLst>
              <a:ext uri="{FF2B5EF4-FFF2-40B4-BE49-F238E27FC236}">
                <a16:creationId xmlns:a16="http://schemas.microsoft.com/office/drawing/2014/main" id="{27B671E6-52C3-B34E-B2F6-3206A8E0E4DB}"/>
              </a:ext>
            </a:extLst>
          </p:cNvPr>
          <p:cNvGrpSpPr/>
          <p:nvPr/>
        </p:nvGrpSpPr>
        <p:grpSpPr>
          <a:xfrm>
            <a:off x="190652" y="1287432"/>
            <a:ext cx="11833348" cy="5332284"/>
            <a:chOff x="240080" y="1435716"/>
            <a:chExt cx="11833348" cy="5332284"/>
          </a:xfrm>
        </p:grpSpPr>
        <p:sp>
          <p:nvSpPr>
            <p:cNvPr id="100" name="TextShape 11"/>
            <p:cNvSpPr txBox="1"/>
            <p:nvPr/>
          </p:nvSpPr>
          <p:spPr>
            <a:xfrm>
              <a:off x="343255" y="1672247"/>
              <a:ext cx="1290173" cy="475396"/>
            </a:xfrm>
            <a:prstGeom prst="rect">
              <a:avLst/>
            </a:prstGeom>
            <a:noFill/>
            <a:ln>
              <a:noFill/>
            </a:ln>
          </p:spPr>
          <p:txBody>
            <a:bodyPr lIns="90000" tIns="45000" rIns="90000" bIns="45000"/>
            <a:lstStyle/>
            <a:p>
              <a:r>
                <a:rPr lang="en-US" sz="1800" b="0" strike="noStrike" spc="-1" dirty="0">
                  <a:solidFill>
                    <a:srgbClr val="000000"/>
                  </a:solidFill>
                  <a:uFill>
                    <a:solidFill>
                      <a:srgbClr val="FFFFFF"/>
                    </a:solidFill>
                  </a:uFill>
                  <a:latin typeface="Times New Roman"/>
                </a:rPr>
                <a:t>House Data</a:t>
              </a:r>
            </a:p>
          </p:txBody>
        </p:sp>
        <p:sp>
          <p:nvSpPr>
            <p:cNvPr id="108" name="TextShape 19"/>
            <p:cNvSpPr txBox="1"/>
            <p:nvPr/>
          </p:nvSpPr>
          <p:spPr>
            <a:xfrm>
              <a:off x="8856000" y="6424560"/>
              <a:ext cx="1122480" cy="343440"/>
            </a:xfrm>
            <a:prstGeom prst="rect">
              <a:avLst/>
            </a:prstGeom>
            <a:noFill/>
            <a:ln>
              <a:noFill/>
            </a:ln>
          </p:spPr>
          <p:txBody>
            <a:bodyPr lIns="90000" tIns="45000" rIns="90000" bIns="45000"/>
            <a:lstStyle/>
            <a:p>
              <a:r>
                <a:rPr lang="en-US" sz="1800" b="0" strike="noStrike" spc="-1">
                  <a:solidFill>
                    <a:srgbClr val="000000"/>
                  </a:solidFill>
                  <a:uFill>
                    <a:solidFill>
                      <a:srgbClr val="FFFFFF"/>
                    </a:solidFill>
                  </a:uFill>
                  <a:latin typeface="Times New Roman"/>
                </a:rPr>
                <a:t>Prediction</a:t>
              </a:r>
            </a:p>
          </p:txBody>
        </p:sp>
        <p:sp>
          <p:nvSpPr>
            <p:cNvPr id="110" name="TextShape 21"/>
            <p:cNvSpPr txBox="1"/>
            <p:nvPr/>
          </p:nvSpPr>
          <p:spPr>
            <a:xfrm>
              <a:off x="4968000" y="5969880"/>
              <a:ext cx="2880000" cy="654120"/>
            </a:xfrm>
            <a:prstGeom prst="rect">
              <a:avLst/>
            </a:prstGeom>
            <a:noFill/>
            <a:ln>
              <a:noFill/>
            </a:ln>
          </p:spPr>
          <p:txBody>
            <a:bodyPr lIns="90000" tIns="45000" rIns="90000" bIns="45000"/>
            <a:lstStyle/>
            <a:p>
              <a:r>
                <a:rPr lang="en-US" sz="2000" b="0" strike="noStrike" spc="-1">
                  <a:solidFill>
                    <a:srgbClr val="000000"/>
                  </a:solidFill>
                  <a:uFill>
                    <a:solidFill>
                      <a:srgbClr val="FFFFFF"/>
                    </a:solidFill>
                  </a:uFill>
                  <a:latin typeface="Times New Roman"/>
                </a:rPr>
                <a:t>Model Building Pipeline</a:t>
              </a:r>
              <a:endParaRPr lang="en-US" sz="1800" b="0" strike="noStrike" spc="-1">
                <a:solidFill>
                  <a:srgbClr val="000000"/>
                </a:solidFill>
                <a:uFill>
                  <a:solidFill>
                    <a:srgbClr val="FFFFFF"/>
                  </a:solidFill>
                </a:uFill>
                <a:latin typeface="Times New Roman"/>
              </a:endParaRPr>
            </a:p>
          </p:txBody>
        </p:sp>
        <p:grpSp>
          <p:nvGrpSpPr>
            <p:cNvPr id="3" name="Group 2">
              <a:extLst>
                <a:ext uri="{FF2B5EF4-FFF2-40B4-BE49-F238E27FC236}">
                  <a16:creationId xmlns:a16="http://schemas.microsoft.com/office/drawing/2014/main" id="{91D2AE4C-64BD-184C-A527-F3D2F02BD401}"/>
                </a:ext>
              </a:extLst>
            </p:cNvPr>
            <p:cNvGrpSpPr/>
            <p:nvPr/>
          </p:nvGrpSpPr>
          <p:grpSpPr>
            <a:xfrm>
              <a:off x="240080" y="1435716"/>
              <a:ext cx="11833348" cy="5232960"/>
              <a:chOff x="190652" y="1584000"/>
              <a:chExt cx="11833348" cy="5232960"/>
            </a:xfrm>
          </p:grpSpPr>
          <p:sp>
            <p:nvSpPr>
              <p:cNvPr id="92" name="CustomShape 3"/>
              <p:cNvSpPr/>
              <p:nvPr/>
            </p:nvSpPr>
            <p:spPr>
              <a:xfrm>
                <a:off x="2736000" y="2592000"/>
                <a:ext cx="3528000" cy="1224000"/>
              </a:xfrm>
              <a:custGeom>
                <a:avLst/>
                <a:gdLst/>
                <a:ahLst/>
                <a:cxnLst/>
                <a:rect l="0" t="0" r="r" b="b"/>
                <a:pathLst>
                  <a:path w="9801" h="3402">
                    <a:moveTo>
                      <a:pt x="566" y="0"/>
                    </a:moveTo>
                    <a:cubicBezTo>
                      <a:pt x="283" y="0"/>
                      <a:pt x="0" y="283"/>
                      <a:pt x="0" y="566"/>
                    </a:cubicBezTo>
                    <a:lnTo>
                      <a:pt x="0" y="2834"/>
                    </a:lnTo>
                    <a:cubicBezTo>
                      <a:pt x="0" y="3117"/>
                      <a:pt x="283" y="3401"/>
                      <a:pt x="566" y="3401"/>
                    </a:cubicBezTo>
                    <a:lnTo>
                      <a:pt x="9234" y="3401"/>
                    </a:lnTo>
                    <a:cubicBezTo>
                      <a:pt x="9517" y="3401"/>
                      <a:pt x="9800" y="3117"/>
                      <a:pt x="9800" y="2834"/>
                    </a:cubicBezTo>
                    <a:lnTo>
                      <a:pt x="9800" y="566"/>
                    </a:lnTo>
                    <a:cubicBezTo>
                      <a:pt x="9800" y="283"/>
                      <a:pt x="9517" y="0"/>
                      <a:pt x="9234" y="0"/>
                    </a:cubicBezTo>
                    <a:lnTo>
                      <a:pt x="566" y="0"/>
                    </a:lnTo>
                  </a:path>
                </a:pathLst>
              </a:custGeom>
              <a:noFill/>
              <a:ln w="38160">
                <a:solidFill>
                  <a:srgbClr val="3465A4"/>
                </a:solidFill>
                <a:round/>
              </a:ln>
            </p:spPr>
            <p:style>
              <a:lnRef idx="0">
                <a:scrgbClr r="0" g="0" b="0"/>
              </a:lnRef>
              <a:fillRef idx="0">
                <a:scrgbClr r="0" g="0" b="0"/>
              </a:fillRef>
              <a:effectRef idx="0">
                <a:scrgbClr r="0" g="0" b="0"/>
              </a:effectRef>
              <a:fontRef idx="minor"/>
            </p:style>
          </p:sp>
          <p:sp>
            <p:nvSpPr>
              <p:cNvPr id="93" name="CustomShape 4"/>
              <p:cNvSpPr/>
              <p:nvPr/>
            </p:nvSpPr>
            <p:spPr>
              <a:xfrm>
                <a:off x="3096000" y="2088000"/>
                <a:ext cx="648000" cy="504000"/>
              </a:xfrm>
              <a:custGeom>
                <a:avLst/>
                <a:gdLst/>
                <a:ahLst/>
                <a:cxnLst/>
                <a:rect l="0" t="0" r="r" b="b"/>
                <a:pathLst>
                  <a:path w="1801" h="1401">
                    <a:moveTo>
                      <a:pt x="0" y="0"/>
                    </a:moveTo>
                    <a:lnTo>
                      <a:pt x="1800" y="0"/>
                    </a:lnTo>
                    <a:lnTo>
                      <a:pt x="1350" y="1400"/>
                    </a:lnTo>
                    <a:lnTo>
                      <a:pt x="450" y="1400"/>
                    </a:lnTo>
                    <a:lnTo>
                      <a:pt x="0" y="0"/>
                    </a:lnTo>
                  </a:path>
                </a:pathLst>
              </a:custGeom>
              <a:noFill/>
              <a:ln w="38160">
                <a:solidFill>
                  <a:srgbClr val="3465A4"/>
                </a:solidFill>
                <a:round/>
              </a:ln>
            </p:spPr>
            <p:style>
              <a:lnRef idx="0">
                <a:scrgbClr r="0" g="0" b="0"/>
              </a:lnRef>
              <a:fillRef idx="0">
                <a:scrgbClr r="0" g="0" b="0"/>
              </a:fillRef>
              <a:effectRef idx="0">
                <a:scrgbClr r="0" g="0" b="0"/>
              </a:effectRef>
              <a:fontRef idx="minor"/>
            </p:style>
          </p:sp>
          <p:sp>
            <p:nvSpPr>
              <p:cNvPr id="94" name="CustomShape 5"/>
              <p:cNvSpPr/>
              <p:nvPr/>
            </p:nvSpPr>
            <p:spPr>
              <a:xfrm>
                <a:off x="4968000" y="3816000"/>
                <a:ext cx="648000" cy="432000"/>
              </a:xfrm>
              <a:custGeom>
                <a:avLst/>
                <a:gdLst/>
                <a:ahLst/>
                <a:cxnLst/>
                <a:rect l="0" t="0" r="r" b="b"/>
                <a:pathLst>
                  <a:path w="1801" h="1202">
                    <a:moveTo>
                      <a:pt x="0" y="1201"/>
                    </a:moveTo>
                    <a:lnTo>
                      <a:pt x="1800" y="1201"/>
                    </a:lnTo>
                    <a:lnTo>
                      <a:pt x="1350" y="0"/>
                    </a:lnTo>
                    <a:lnTo>
                      <a:pt x="450" y="0"/>
                    </a:lnTo>
                    <a:lnTo>
                      <a:pt x="0" y="1201"/>
                    </a:lnTo>
                  </a:path>
                </a:pathLst>
              </a:custGeom>
              <a:noFill/>
              <a:ln w="38160">
                <a:solidFill>
                  <a:srgbClr val="3465A4"/>
                </a:solidFill>
                <a:round/>
              </a:ln>
            </p:spPr>
            <p:style>
              <a:lnRef idx="0">
                <a:scrgbClr r="0" g="0" b="0"/>
              </a:lnRef>
              <a:fillRef idx="0">
                <a:scrgbClr r="0" g="0" b="0"/>
              </a:fillRef>
              <a:effectRef idx="0">
                <a:scrgbClr r="0" g="0" b="0"/>
              </a:effectRef>
              <a:fontRef idx="minor"/>
            </p:style>
          </p:sp>
          <p:sp>
            <p:nvSpPr>
              <p:cNvPr id="95" name="CustomShape 6"/>
              <p:cNvSpPr/>
              <p:nvPr/>
            </p:nvSpPr>
            <p:spPr>
              <a:xfrm>
                <a:off x="4619520" y="5592960"/>
                <a:ext cx="3528000" cy="1224000"/>
              </a:xfrm>
              <a:custGeom>
                <a:avLst/>
                <a:gdLst/>
                <a:ahLst/>
                <a:cxnLst/>
                <a:rect l="0" t="0" r="r" b="b"/>
                <a:pathLst>
                  <a:path w="9801" h="3402">
                    <a:moveTo>
                      <a:pt x="566" y="0"/>
                    </a:moveTo>
                    <a:cubicBezTo>
                      <a:pt x="283" y="0"/>
                      <a:pt x="0" y="283"/>
                      <a:pt x="0" y="566"/>
                    </a:cubicBezTo>
                    <a:lnTo>
                      <a:pt x="0" y="2834"/>
                    </a:lnTo>
                    <a:cubicBezTo>
                      <a:pt x="0" y="3117"/>
                      <a:pt x="283" y="3401"/>
                      <a:pt x="566" y="3401"/>
                    </a:cubicBezTo>
                    <a:lnTo>
                      <a:pt x="9234" y="3401"/>
                    </a:lnTo>
                    <a:cubicBezTo>
                      <a:pt x="9517" y="3401"/>
                      <a:pt x="9800" y="3117"/>
                      <a:pt x="9800" y="2834"/>
                    </a:cubicBezTo>
                    <a:lnTo>
                      <a:pt x="9800" y="566"/>
                    </a:lnTo>
                    <a:cubicBezTo>
                      <a:pt x="9800" y="283"/>
                      <a:pt x="9517" y="0"/>
                      <a:pt x="9234" y="0"/>
                    </a:cubicBezTo>
                    <a:lnTo>
                      <a:pt x="566" y="0"/>
                    </a:lnTo>
                  </a:path>
                </a:pathLst>
              </a:custGeom>
              <a:noFill/>
              <a:ln w="38160">
                <a:solidFill>
                  <a:srgbClr val="3465A4"/>
                </a:solidFill>
                <a:round/>
              </a:ln>
            </p:spPr>
            <p:style>
              <a:lnRef idx="0">
                <a:scrgbClr r="0" g="0" b="0"/>
              </a:lnRef>
              <a:fillRef idx="0">
                <a:scrgbClr r="0" g="0" b="0"/>
              </a:fillRef>
              <a:effectRef idx="0">
                <a:scrgbClr r="0" g="0" b="0"/>
              </a:effectRef>
              <a:fontRef idx="minor"/>
            </p:style>
          </p:sp>
          <p:sp>
            <p:nvSpPr>
              <p:cNvPr id="96" name="CustomShape 7"/>
              <p:cNvSpPr/>
              <p:nvPr/>
            </p:nvSpPr>
            <p:spPr>
              <a:xfrm>
                <a:off x="4979520" y="5088960"/>
                <a:ext cx="648000" cy="504000"/>
              </a:xfrm>
              <a:custGeom>
                <a:avLst/>
                <a:gdLst/>
                <a:ahLst/>
                <a:cxnLst/>
                <a:rect l="0" t="0" r="r" b="b"/>
                <a:pathLst>
                  <a:path w="1801" h="1401">
                    <a:moveTo>
                      <a:pt x="0" y="0"/>
                    </a:moveTo>
                    <a:lnTo>
                      <a:pt x="1800" y="0"/>
                    </a:lnTo>
                    <a:lnTo>
                      <a:pt x="1350" y="1400"/>
                    </a:lnTo>
                    <a:lnTo>
                      <a:pt x="450" y="1400"/>
                    </a:lnTo>
                    <a:lnTo>
                      <a:pt x="0" y="0"/>
                    </a:lnTo>
                  </a:path>
                </a:pathLst>
              </a:custGeom>
              <a:noFill/>
              <a:ln w="38160">
                <a:solidFill>
                  <a:srgbClr val="3465A4"/>
                </a:solidFill>
                <a:round/>
              </a:ln>
            </p:spPr>
            <p:style>
              <a:lnRef idx="0">
                <a:scrgbClr r="0" g="0" b="0"/>
              </a:lnRef>
              <a:fillRef idx="0">
                <a:scrgbClr r="0" g="0" b="0"/>
              </a:fillRef>
              <a:effectRef idx="0">
                <a:scrgbClr r="0" g="0" b="0"/>
              </a:effectRef>
              <a:fontRef idx="minor"/>
            </p:style>
          </p:sp>
          <p:sp>
            <p:nvSpPr>
              <p:cNvPr id="97" name="CustomShape 8"/>
              <p:cNvSpPr/>
              <p:nvPr/>
            </p:nvSpPr>
            <p:spPr>
              <a:xfrm rot="5093400">
                <a:off x="7972200" y="6100200"/>
                <a:ext cx="648000" cy="432000"/>
              </a:xfrm>
              <a:custGeom>
                <a:avLst/>
                <a:gdLst/>
                <a:ahLst/>
                <a:cxnLst/>
                <a:rect l="0" t="0" r="r" b="b"/>
                <a:pathLst>
                  <a:path w="1772" h="1423">
                    <a:moveTo>
                      <a:pt x="1771" y="320"/>
                    </a:moveTo>
                    <a:lnTo>
                      <a:pt x="0" y="0"/>
                    </a:lnTo>
                    <a:lnTo>
                      <a:pt x="229" y="1262"/>
                    </a:lnTo>
                    <a:lnTo>
                      <a:pt x="1116" y="1422"/>
                    </a:lnTo>
                    <a:lnTo>
                      <a:pt x="1771" y="320"/>
                    </a:lnTo>
                  </a:path>
                </a:pathLst>
              </a:custGeom>
              <a:noFill/>
              <a:ln w="38160">
                <a:solidFill>
                  <a:srgbClr val="3465A4"/>
                </a:solidFill>
                <a:round/>
              </a:ln>
            </p:spPr>
            <p:style>
              <a:lnRef idx="0">
                <a:scrgbClr r="0" g="0" b="0"/>
              </a:lnRef>
              <a:fillRef idx="0">
                <a:scrgbClr r="0" g="0" b="0"/>
              </a:fillRef>
              <a:effectRef idx="0">
                <a:scrgbClr r="0" g="0" b="0"/>
              </a:effectRef>
              <a:fontRef idx="minor"/>
            </p:style>
          </p:sp>
          <p:sp>
            <p:nvSpPr>
              <p:cNvPr id="98" name="CustomShape 9"/>
              <p:cNvSpPr/>
              <p:nvPr/>
            </p:nvSpPr>
            <p:spPr>
              <a:xfrm>
                <a:off x="1656000" y="1584000"/>
                <a:ext cx="936000" cy="864000"/>
              </a:xfrm>
              <a:prstGeom prst="smileyFace">
                <a:avLst>
                  <a:gd name="adj" fmla="val -4653"/>
                </a:avLst>
              </a:prstGeom>
              <a:noFill/>
              <a:ln w="38160">
                <a:solidFill>
                  <a:srgbClr val="3465A4"/>
                </a:solidFill>
                <a:round/>
              </a:ln>
            </p:spPr>
            <p:style>
              <a:lnRef idx="0">
                <a:scrgbClr r="0" g="0" b="0"/>
              </a:lnRef>
              <a:fillRef idx="0">
                <a:scrgbClr r="0" g="0" b="0"/>
              </a:fillRef>
              <a:effectRef idx="0">
                <a:scrgbClr r="0" g="0" b="0"/>
              </a:effectRef>
              <a:fontRef idx="minor"/>
            </p:style>
          </p:sp>
          <p:sp>
            <p:nvSpPr>
              <p:cNvPr id="99" name="CustomShape 10"/>
              <p:cNvSpPr/>
              <p:nvPr/>
            </p:nvSpPr>
            <p:spPr>
              <a:xfrm>
                <a:off x="2664000" y="1728000"/>
                <a:ext cx="864000" cy="432000"/>
              </a:xfrm>
              <a:custGeom>
                <a:avLst/>
                <a:gdLst/>
                <a:ahLst/>
                <a:cxnLst/>
                <a:rect l="0" t="0" r="r" b="b"/>
                <a:pathLst>
                  <a:path w="2536" h="898">
                    <a:moveTo>
                      <a:pt x="1645" y="600"/>
                    </a:moveTo>
                    <a:lnTo>
                      <a:pt x="1644" y="585"/>
                    </a:lnTo>
                    <a:lnTo>
                      <a:pt x="1642" y="569"/>
                    </a:lnTo>
                    <a:lnTo>
                      <a:pt x="1638" y="554"/>
                    </a:lnTo>
                    <a:lnTo>
                      <a:pt x="1633" y="539"/>
                    </a:lnTo>
                    <a:lnTo>
                      <a:pt x="1626" y="524"/>
                    </a:lnTo>
                    <a:lnTo>
                      <a:pt x="1618" y="509"/>
                    </a:lnTo>
                    <a:lnTo>
                      <a:pt x="1608" y="495"/>
                    </a:lnTo>
                    <a:lnTo>
                      <a:pt x="1596" y="480"/>
                    </a:lnTo>
                    <a:lnTo>
                      <a:pt x="1584" y="467"/>
                    </a:lnTo>
                    <a:lnTo>
                      <a:pt x="1570" y="453"/>
                    </a:lnTo>
                    <a:lnTo>
                      <a:pt x="1554" y="440"/>
                    </a:lnTo>
                    <a:lnTo>
                      <a:pt x="1538" y="427"/>
                    </a:lnTo>
                    <a:lnTo>
                      <a:pt x="1520" y="414"/>
                    </a:lnTo>
                    <a:lnTo>
                      <a:pt x="1500" y="402"/>
                    </a:lnTo>
                    <a:lnTo>
                      <a:pt x="1480" y="391"/>
                    </a:lnTo>
                    <a:lnTo>
                      <a:pt x="1459" y="380"/>
                    </a:lnTo>
                    <a:lnTo>
                      <a:pt x="1436" y="370"/>
                    </a:lnTo>
                    <a:lnTo>
                      <a:pt x="1412" y="360"/>
                    </a:lnTo>
                    <a:lnTo>
                      <a:pt x="1388" y="351"/>
                    </a:lnTo>
                    <a:lnTo>
                      <a:pt x="1362" y="342"/>
                    </a:lnTo>
                    <a:lnTo>
                      <a:pt x="1336" y="334"/>
                    </a:lnTo>
                    <a:lnTo>
                      <a:pt x="1309" y="327"/>
                    </a:lnTo>
                    <a:lnTo>
                      <a:pt x="1282" y="320"/>
                    </a:lnTo>
                    <a:lnTo>
                      <a:pt x="1253" y="314"/>
                    </a:lnTo>
                    <a:lnTo>
                      <a:pt x="1224" y="309"/>
                    </a:lnTo>
                    <a:lnTo>
                      <a:pt x="1195" y="305"/>
                    </a:lnTo>
                    <a:lnTo>
                      <a:pt x="1165" y="301"/>
                    </a:lnTo>
                    <a:lnTo>
                      <a:pt x="1135" y="298"/>
                    </a:lnTo>
                    <a:lnTo>
                      <a:pt x="1105" y="296"/>
                    </a:lnTo>
                    <a:lnTo>
                      <a:pt x="1074" y="295"/>
                    </a:lnTo>
                    <a:lnTo>
                      <a:pt x="1044" y="294"/>
                    </a:lnTo>
                    <a:lnTo>
                      <a:pt x="1013" y="294"/>
                    </a:lnTo>
                    <a:lnTo>
                      <a:pt x="982" y="295"/>
                    </a:lnTo>
                    <a:lnTo>
                      <a:pt x="952" y="297"/>
                    </a:lnTo>
                    <a:lnTo>
                      <a:pt x="922" y="299"/>
                    </a:lnTo>
                    <a:lnTo>
                      <a:pt x="892" y="302"/>
                    </a:lnTo>
                    <a:lnTo>
                      <a:pt x="862" y="306"/>
                    </a:lnTo>
                    <a:lnTo>
                      <a:pt x="833" y="311"/>
                    </a:lnTo>
                    <a:lnTo>
                      <a:pt x="804" y="316"/>
                    </a:lnTo>
                    <a:lnTo>
                      <a:pt x="776" y="323"/>
                    </a:lnTo>
                    <a:lnTo>
                      <a:pt x="749" y="329"/>
                    </a:lnTo>
                    <a:lnTo>
                      <a:pt x="722" y="337"/>
                    </a:lnTo>
                    <a:lnTo>
                      <a:pt x="696" y="345"/>
                    </a:lnTo>
                    <a:lnTo>
                      <a:pt x="671" y="354"/>
                    </a:lnTo>
                    <a:lnTo>
                      <a:pt x="647" y="363"/>
                    </a:lnTo>
                    <a:lnTo>
                      <a:pt x="624" y="373"/>
                    </a:lnTo>
                    <a:lnTo>
                      <a:pt x="601" y="384"/>
                    </a:lnTo>
                    <a:lnTo>
                      <a:pt x="580" y="395"/>
                    </a:lnTo>
                    <a:lnTo>
                      <a:pt x="560" y="407"/>
                    </a:lnTo>
                    <a:lnTo>
                      <a:pt x="542" y="419"/>
                    </a:lnTo>
                    <a:lnTo>
                      <a:pt x="524" y="431"/>
                    </a:lnTo>
                    <a:lnTo>
                      <a:pt x="508" y="444"/>
                    </a:lnTo>
                    <a:lnTo>
                      <a:pt x="0" y="295"/>
                    </a:lnTo>
                    <a:lnTo>
                      <a:pt x="32" y="270"/>
                    </a:lnTo>
                    <a:lnTo>
                      <a:pt x="67" y="245"/>
                    </a:lnTo>
                    <a:lnTo>
                      <a:pt x="104" y="221"/>
                    </a:lnTo>
                    <a:lnTo>
                      <a:pt x="143" y="198"/>
                    </a:lnTo>
                    <a:lnTo>
                      <a:pt x="184" y="176"/>
                    </a:lnTo>
                    <a:lnTo>
                      <a:pt x="228" y="156"/>
                    </a:lnTo>
                    <a:lnTo>
                      <a:pt x="273" y="136"/>
                    </a:lnTo>
                    <a:lnTo>
                      <a:pt x="321" y="117"/>
                    </a:lnTo>
                    <a:lnTo>
                      <a:pt x="370" y="100"/>
                    </a:lnTo>
                    <a:lnTo>
                      <a:pt x="421" y="84"/>
                    </a:lnTo>
                    <a:lnTo>
                      <a:pt x="474" y="69"/>
                    </a:lnTo>
                    <a:lnTo>
                      <a:pt x="527" y="56"/>
                    </a:lnTo>
                    <a:lnTo>
                      <a:pt x="583" y="44"/>
                    </a:lnTo>
                    <a:lnTo>
                      <a:pt x="639" y="33"/>
                    </a:lnTo>
                    <a:lnTo>
                      <a:pt x="696" y="24"/>
                    </a:lnTo>
                    <a:lnTo>
                      <a:pt x="754" y="17"/>
                    </a:lnTo>
                    <a:lnTo>
                      <a:pt x="813" y="10"/>
                    </a:lnTo>
                    <a:lnTo>
                      <a:pt x="873" y="5"/>
                    </a:lnTo>
                    <a:lnTo>
                      <a:pt x="933" y="2"/>
                    </a:lnTo>
                    <a:lnTo>
                      <a:pt x="993" y="0"/>
                    </a:lnTo>
                    <a:lnTo>
                      <a:pt x="1053" y="0"/>
                    </a:lnTo>
                    <a:lnTo>
                      <a:pt x="1113" y="1"/>
                    </a:lnTo>
                    <a:lnTo>
                      <a:pt x="1173" y="4"/>
                    </a:lnTo>
                    <a:lnTo>
                      <a:pt x="1232" y="8"/>
                    </a:lnTo>
                    <a:lnTo>
                      <a:pt x="1292" y="14"/>
                    </a:lnTo>
                    <a:lnTo>
                      <a:pt x="1350" y="21"/>
                    </a:lnTo>
                    <a:lnTo>
                      <a:pt x="1408" y="30"/>
                    </a:lnTo>
                    <a:lnTo>
                      <a:pt x="1464" y="40"/>
                    </a:lnTo>
                    <a:lnTo>
                      <a:pt x="1520" y="51"/>
                    </a:lnTo>
                    <a:lnTo>
                      <a:pt x="1574" y="64"/>
                    </a:lnTo>
                    <a:lnTo>
                      <a:pt x="1627" y="79"/>
                    </a:lnTo>
                    <a:lnTo>
                      <a:pt x="1679" y="94"/>
                    </a:lnTo>
                    <a:lnTo>
                      <a:pt x="1729" y="111"/>
                    </a:lnTo>
                    <a:lnTo>
                      <a:pt x="1777" y="129"/>
                    </a:lnTo>
                    <a:lnTo>
                      <a:pt x="1823" y="148"/>
                    </a:lnTo>
                    <a:lnTo>
                      <a:pt x="1868" y="168"/>
                    </a:lnTo>
                    <a:lnTo>
                      <a:pt x="1910" y="190"/>
                    </a:lnTo>
                    <a:lnTo>
                      <a:pt x="1950" y="212"/>
                    </a:lnTo>
                    <a:lnTo>
                      <a:pt x="1988" y="236"/>
                    </a:lnTo>
                    <a:lnTo>
                      <a:pt x="2023" y="260"/>
                    </a:lnTo>
                    <a:lnTo>
                      <a:pt x="2056" y="285"/>
                    </a:lnTo>
                    <a:lnTo>
                      <a:pt x="2086" y="311"/>
                    </a:lnTo>
                    <a:lnTo>
                      <a:pt x="2114" y="338"/>
                    </a:lnTo>
                    <a:lnTo>
                      <a:pt x="2139" y="366"/>
                    </a:lnTo>
                    <a:lnTo>
                      <a:pt x="2161" y="394"/>
                    </a:lnTo>
                    <a:lnTo>
                      <a:pt x="2180" y="422"/>
                    </a:lnTo>
                    <a:lnTo>
                      <a:pt x="2196" y="451"/>
                    </a:lnTo>
                    <a:lnTo>
                      <a:pt x="2210" y="480"/>
                    </a:lnTo>
                    <a:lnTo>
                      <a:pt x="2220" y="510"/>
                    </a:lnTo>
                    <a:lnTo>
                      <a:pt x="2228" y="540"/>
                    </a:lnTo>
                    <a:lnTo>
                      <a:pt x="2232" y="570"/>
                    </a:lnTo>
                    <a:lnTo>
                      <a:pt x="2234" y="600"/>
                    </a:lnTo>
                    <a:lnTo>
                      <a:pt x="2535" y="600"/>
                    </a:lnTo>
                    <a:lnTo>
                      <a:pt x="1940" y="897"/>
                    </a:lnTo>
                    <a:lnTo>
                      <a:pt x="1345" y="600"/>
                    </a:lnTo>
                    <a:lnTo>
                      <a:pt x="1645" y="60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01" name="CustomShape 12"/>
              <p:cNvSpPr/>
              <p:nvPr/>
            </p:nvSpPr>
            <p:spPr>
              <a:xfrm>
                <a:off x="4824000" y="4320000"/>
                <a:ext cx="864000" cy="720000"/>
              </a:xfrm>
              <a:prstGeom prst="smileyFace">
                <a:avLst>
                  <a:gd name="adj" fmla="val 18520"/>
                </a:avLst>
              </a:prstGeom>
              <a:noFill/>
              <a:ln w="38160">
                <a:solidFill>
                  <a:srgbClr val="3465A4"/>
                </a:solidFill>
                <a:round/>
              </a:ln>
            </p:spPr>
            <p:style>
              <a:lnRef idx="0">
                <a:scrgbClr r="0" g="0" b="0"/>
              </a:lnRef>
              <a:fillRef idx="0">
                <a:scrgbClr r="0" g="0" b="0"/>
              </a:fillRef>
              <a:effectRef idx="0">
                <a:scrgbClr r="0" g="0" b="0"/>
              </a:effectRef>
              <a:fontRef idx="minor"/>
            </p:style>
          </p:sp>
          <p:sp>
            <p:nvSpPr>
              <p:cNvPr id="102" name="TextShape 13"/>
              <p:cNvSpPr txBox="1"/>
              <p:nvPr/>
            </p:nvSpPr>
            <p:spPr>
              <a:xfrm>
                <a:off x="5688000" y="4680000"/>
                <a:ext cx="1845000" cy="343440"/>
              </a:xfrm>
              <a:prstGeom prst="rect">
                <a:avLst/>
              </a:prstGeom>
              <a:noFill/>
              <a:ln>
                <a:noFill/>
              </a:ln>
            </p:spPr>
            <p:txBody>
              <a:bodyPr lIns="90000" tIns="45000" rIns="90000" bIns="45000"/>
              <a:lstStyle/>
              <a:p>
                <a:r>
                  <a:rPr lang="en-US" sz="1800" b="0" strike="noStrike" spc="-1">
                    <a:solidFill>
                      <a:srgbClr val="000000"/>
                    </a:solidFill>
                    <a:uFill>
                      <a:solidFill>
                        <a:srgbClr val="FFFFFF"/>
                      </a:solidFill>
                    </a:uFill>
                    <a:latin typeface="Times New Roman"/>
                  </a:rPr>
                  <a:t>Transformed Data</a:t>
                </a:r>
              </a:p>
            </p:txBody>
          </p:sp>
          <p:sp>
            <p:nvSpPr>
              <p:cNvPr id="103" name="CustomShape 14"/>
              <p:cNvSpPr/>
              <p:nvPr/>
            </p:nvSpPr>
            <p:spPr>
              <a:xfrm>
                <a:off x="4464000" y="4320000"/>
                <a:ext cx="288000" cy="720000"/>
              </a:xfrm>
              <a:custGeom>
                <a:avLst/>
                <a:gdLst/>
                <a:ahLst/>
                <a:cxnLst/>
                <a:rect l="0" t="0" r="r" b="b"/>
                <a:pathLst>
                  <a:path w="802" h="2002">
                    <a:moveTo>
                      <a:pt x="200" y="0"/>
                    </a:moveTo>
                    <a:lnTo>
                      <a:pt x="200" y="1500"/>
                    </a:lnTo>
                    <a:lnTo>
                      <a:pt x="0" y="1500"/>
                    </a:lnTo>
                    <a:lnTo>
                      <a:pt x="400" y="2001"/>
                    </a:lnTo>
                    <a:lnTo>
                      <a:pt x="801" y="1500"/>
                    </a:lnTo>
                    <a:lnTo>
                      <a:pt x="600" y="1500"/>
                    </a:lnTo>
                    <a:lnTo>
                      <a:pt x="600" y="0"/>
                    </a:lnTo>
                    <a:lnTo>
                      <a:pt x="200"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04" name="CustomShape 15"/>
              <p:cNvSpPr/>
              <p:nvPr/>
            </p:nvSpPr>
            <p:spPr>
              <a:xfrm>
                <a:off x="9072000" y="5904000"/>
                <a:ext cx="648000" cy="504000"/>
              </a:xfrm>
              <a:custGeom>
                <a:avLst/>
                <a:gdLst/>
                <a:ahLst/>
                <a:cxnLst/>
                <a:rect l="l" t="t" r="r" b="b"/>
                <a:pathLst>
                  <a:path w="21600" h="21600">
                    <a:moveTo>
                      <a:pt x="10797" y="0"/>
                    </a:moveTo>
                    <a:lnTo>
                      <a:pt x="8278" y="8256"/>
                    </a:lnTo>
                    <a:lnTo>
                      <a:pt x="0" y="8256"/>
                    </a:lnTo>
                    <a:lnTo>
                      <a:pt x="6722" y="13405"/>
                    </a:lnTo>
                    <a:lnTo>
                      <a:pt x="4198" y="21600"/>
                    </a:lnTo>
                    <a:lnTo>
                      <a:pt x="10797" y="16580"/>
                    </a:lnTo>
                    <a:lnTo>
                      <a:pt x="17401" y="21600"/>
                    </a:lnTo>
                    <a:lnTo>
                      <a:pt x="14878" y="13405"/>
                    </a:lnTo>
                    <a:lnTo>
                      <a:pt x="21600" y="8256"/>
                    </a:lnTo>
                    <a:lnTo>
                      <a:pt x="13321" y="8256"/>
                    </a:lnTo>
                    <a:lnTo>
                      <a:pt x="10797" y="0"/>
                    </a:lnTo>
                    <a:close/>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05" name="CustomShape 16"/>
              <p:cNvSpPr/>
              <p:nvPr/>
            </p:nvSpPr>
            <p:spPr>
              <a:xfrm>
                <a:off x="8712000" y="6120000"/>
                <a:ext cx="360000" cy="216000"/>
              </a:xfrm>
              <a:custGeom>
                <a:avLst/>
                <a:gdLst/>
                <a:ahLst/>
                <a:cxnLst/>
                <a:rect l="0" t="0" r="r" b="b"/>
                <a:pathLst>
                  <a:path w="1127" h="450">
                    <a:moveTo>
                      <a:pt x="755" y="300"/>
                    </a:moveTo>
                    <a:lnTo>
                      <a:pt x="755" y="292"/>
                    </a:lnTo>
                    <a:lnTo>
                      <a:pt x="754" y="285"/>
                    </a:lnTo>
                    <a:lnTo>
                      <a:pt x="752" y="277"/>
                    </a:lnTo>
                    <a:lnTo>
                      <a:pt x="750" y="269"/>
                    </a:lnTo>
                    <a:lnTo>
                      <a:pt x="747" y="262"/>
                    </a:lnTo>
                    <a:lnTo>
                      <a:pt x="743" y="254"/>
                    </a:lnTo>
                    <a:lnTo>
                      <a:pt x="739" y="247"/>
                    </a:lnTo>
                    <a:lnTo>
                      <a:pt x="734" y="240"/>
                    </a:lnTo>
                    <a:lnTo>
                      <a:pt x="729" y="233"/>
                    </a:lnTo>
                    <a:lnTo>
                      <a:pt x="723" y="226"/>
                    </a:lnTo>
                    <a:lnTo>
                      <a:pt x="716" y="219"/>
                    </a:lnTo>
                    <a:lnTo>
                      <a:pt x="709" y="213"/>
                    </a:lnTo>
                    <a:lnTo>
                      <a:pt x="702" y="206"/>
                    </a:lnTo>
                    <a:lnTo>
                      <a:pt x="693" y="200"/>
                    </a:lnTo>
                    <a:lnTo>
                      <a:pt x="685" y="195"/>
                    </a:lnTo>
                    <a:lnTo>
                      <a:pt x="676" y="189"/>
                    </a:lnTo>
                    <a:lnTo>
                      <a:pt x="666" y="184"/>
                    </a:lnTo>
                    <a:lnTo>
                      <a:pt x="656" y="179"/>
                    </a:lnTo>
                    <a:lnTo>
                      <a:pt x="646" y="174"/>
                    </a:lnTo>
                    <a:lnTo>
                      <a:pt x="635" y="170"/>
                    </a:lnTo>
                    <a:lnTo>
                      <a:pt x="624" y="166"/>
                    </a:lnTo>
                    <a:lnTo>
                      <a:pt x="612" y="163"/>
                    </a:lnTo>
                    <a:lnTo>
                      <a:pt x="601" y="159"/>
                    </a:lnTo>
                    <a:lnTo>
                      <a:pt x="589" y="157"/>
                    </a:lnTo>
                    <a:lnTo>
                      <a:pt x="576" y="154"/>
                    </a:lnTo>
                    <a:lnTo>
                      <a:pt x="564" y="152"/>
                    </a:lnTo>
                    <a:lnTo>
                      <a:pt x="551" y="150"/>
                    </a:lnTo>
                    <a:lnTo>
                      <a:pt x="539" y="149"/>
                    </a:lnTo>
                    <a:lnTo>
                      <a:pt x="526" y="148"/>
                    </a:lnTo>
                    <a:lnTo>
                      <a:pt x="513" y="147"/>
                    </a:lnTo>
                    <a:lnTo>
                      <a:pt x="500" y="147"/>
                    </a:lnTo>
                    <a:lnTo>
                      <a:pt x="487" y="147"/>
                    </a:lnTo>
                    <a:lnTo>
                      <a:pt x="474" y="148"/>
                    </a:lnTo>
                    <a:lnTo>
                      <a:pt x="461" y="149"/>
                    </a:lnTo>
                    <a:lnTo>
                      <a:pt x="449" y="150"/>
                    </a:lnTo>
                    <a:lnTo>
                      <a:pt x="436" y="152"/>
                    </a:lnTo>
                    <a:lnTo>
                      <a:pt x="424" y="154"/>
                    </a:lnTo>
                    <a:lnTo>
                      <a:pt x="411" y="157"/>
                    </a:lnTo>
                    <a:lnTo>
                      <a:pt x="399" y="159"/>
                    </a:lnTo>
                    <a:lnTo>
                      <a:pt x="388" y="163"/>
                    </a:lnTo>
                    <a:lnTo>
                      <a:pt x="376" y="166"/>
                    </a:lnTo>
                    <a:lnTo>
                      <a:pt x="365" y="170"/>
                    </a:lnTo>
                    <a:lnTo>
                      <a:pt x="354" y="174"/>
                    </a:lnTo>
                    <a:lnTo>
                      <a:pt x="344" y="179"/>
                    </a:lnTo>
                    <a:lnTo>
                      <a:pt x="334" y="184"/>
                    </a:lnTo>
                    <a:lnTo>
                      <a:pt x="324" y="189"/>
                    </a:lnTo>
                    <a:lnTo>
                      <a:pt x="315" y="195"/>
                    </a:lnTo>
                    <a:lnTo>
                      <a:pt x="307" y="200"/>
                    </a:lnTo>
                    <a:lnTo>
                      <a:pt x="298" y="206"/>
                    </a:lnTo>
                    <a:lnTo>
                      <a:pt x="291" y="213"/>
                    </a:lnTo>
                    <a:lnTo>
                      <a:pt x="284" y="219"/>
                    </a:lnTo>
                    <a:lnTo>
                      <a:pt x="277" y="226"/>
                    </a:lnTo>
                    <a:lnTo>
                      <a:pt x="271" y="233"/>
                    </a:lnTo>
                    <a:lnTo>
                      <a:pt x="266" y="240"/>
                    </a:lnTo>
                    <a:lnTo>
                      <a:pt x="261" y="247"/>
                    </a:lnTo>
                    <a:lnTo>
                      <a:pt x="257" y="254"/>
                    </a:lnTo>
                    <a:lnTo>
                      <a:pt x="253" y="262"/>
                    </a:lnTo>
                    <a:lnTo>
                      <a:pt x="250" y="269"/>
                    </a:lnTo>
                    <a:lnTo>
                      <a:pt x="248" y="277"/>
                    </a:lnTo>
                    <a:lnTo>
                      <a:pt x="246" y="285"/>
                    </a:lnTo>
                    <a:lnTo>
                      <a:pt x="245" y="292"/>
                    </a:lnTo>
                    <a:lnTo>
                      <a:pt x="245" y="300"/>
                    </a:lnTo>
                    <a:lnTo>
                      <a:pt x="0" y="300"/>
                    </a:lnTo>
                    <a:lnTo>
                      <a:pt x="1" y="285"/>
                    </a:lnTo>
                    <a:lnTo>
                      <a:pt x="3" y="270"/>
                    </a:lnTo>
                    <a:lnTo>
                      <a:pt x="6" y="255"/>
                    </a:lnTo>
                    <a:lnTo>
                      <a:pt x="10" y="240"/>
                    </a:lnTo>
                    <a:lnTo>
                      <a:pt x="16" y="225"/>
                    </a:lnTo>
                    <a:lnTo>
                      <a:pt x="23" y="210"/>
                    </a:lnTo>
                    <a:lnTo>
                      <a:pt x="31" y="196"/>
                    </a:lnTo>
                    <a:lnTo>
                      <a:pt x="41" y="182"/>
                    </a:lnTo>
                    <a:lnTo>
                      <a:pt x="51" y="168"/>
                    </a:lnTo>
                    <a:lnTo>
                      <a:pt x="63" y="154"/>
                    </a:lnTo>
                    <a:lnTo>
                      <a:pt x="76" y="141"/>
                    </a:lnTo>
                    <a:lnTo>
                      <a:pt x="90" y="129"/>
                    </a:lnTo>
                    <a:lnTo>
                      <a:pt x="105" y="116"/>
                    </a:lnTo>
                    <a:lnTo>
                      <a:pt x="121" y="105"/>
                    </a:lnTo>
                    <a:lnTo>
                      <a:pt x="138" y="93"/>
                    </a:lnTo>
                    <a:lnTo>
                      <a:pt x="156" y="83"/>
                    </a:lnTo>
                    <a:lnTo>
                      <a:pt x="174" y="72"/>
                    </a:lnTo>
                    <a:lnTo>
                      <a:pt x="194" y="63"/>
                    </a:lnTo>
                    <a:lnTo>
                      <a:pt x="214" y="54"/>
                    </a:lnTo>
                    <a:lnTo>
                      <a:pt x="236" y="45"/>
                    </a:lnTo>
                    <a:lnTo>
                      <a:pt x="257" y="38"/>
                    </a:lnTo>
                    <a:lnTo>
                      <a:pt x="280" y="31"/>
                    </a:lnTo>
                    <a:lnTo>
                      <a:pt x="303" y="24"/>
                    </a:lnTo>
                    <a:lnTo>
                      <a:pt x="326" y="19"/>
                    </a:lnTo>
                    <a:lnTo>
                      <a:pt x="350" y="14"/>
                    </a:lnTo>
                    <a:lnTo>
                      <a:pt x="375" y="10"/>
                    </a:lnTo>
                    <a:lnTo>
                      <a:pt x="399" y="6"/>
                    </a:lnTo>
                    <a:lnTo>
                      <a:pt x="424" y="3"/>
                    </a:lnTo>
                    <a:lnTo>
                      <a:pt x="449" y="2"/>
                    </a:lnTo>
                    <a:lnTo>
                      <a:pt x="475" y="0"/>
                    </a:lnTo>
                    <a:lnTo>
                      <a:pt x="500" y="0"/>
                    </a:lnTo>
                    <a:lnTo>
                      <a:pt x="525" y="0"/>
                    </a:lnTo>
                    <a:lnTo>
                      <a:pt x="551" y="2"/>
                    </a:lnTo>
                    <a:lnTo>
                      <a:pt x="576" y="3"/>
                    </a:lnTo>
                    <a:lnTo>
                      <a:pt x="601" y="6"/>
                    </a:lnTo>
                    <a:lnTo>
                      <a:pt x="625" y="10"/>
                    </a:lnTo>
                    <a:lnTo>
                      <a:pt x="650" y="14"/>
                    </a:lnTo>
                    <a:lnTo>
                      <a:pt x="674" y="19"/>
                    </a:lnTo>
                    <a:lnTo>
                      <a:pt x="697" y="24"/>
                    </a:lnTo>
                    <a:lnTo>
                      <a:pt x="720" y="31"/>
                    </a:lnTo>
                    <a:lnTo>
                      <a:pt x="743" y="38"/>
                    </a:lnTo>
                    <a:lnTo>
                      <a:pt x="764" y="45"/>
                    </a:lnTo>
                    <a:lnTo>
                      <a:pt x="786" y="54"/>
                    </a:lnTo>
                    <a:lnTo>
                      <a:pt x="806" y="63"/>
                    </a:lnTo>
                    <a:lnTo>
                      <a:pt x="826" y="72"/>
                    </a:lnTo>
                    <a:lnTo>
                      <a:pt x="844" y="83"/>
                    </a:lnTo>
                    <a:lnTo>
                      <a:pt x="862" y="93"/>
                    </a:lnTo>
                    <a:lnTo>
                      <a:pt x="879" y="105"/>
                    </a:lnTo>
                    <a:lnTo>
                      <a:pt x="895" y="116"/>
                    </a:lnTo>
                    <a:lnTo>
                      <a:pt x="910" y="129"/>
                    </a:lnTo>
                    <a:lnTo>
                      <a:pt x="924" y="141"/>
                    </a:lnTo>
                    <a:lnTo>
                      <a:pt x="937" y="154"/>
                    </a:lnTo>
                    <a:lnTo>
                      <a:pt x="949" y="168"/>
                    </a:lnTo>
                    <a:lnTo>
                      <a:pt x="959" y="182"/>
                    </a:lnTo>
                    <a:lnTo>
                      <a:pt x="969" y="196"/>
                    </a:lnTo>
                    <a:lnTo>
                      <a:pt x="977" y="210"/>
                    </a:lnTo>
                    <a:lnTo>
                      <a:pt x="984" y="225"/>
                    </a:lnTo>
                    <a:lnTo>
                      <a:pt x="990" y="240"/>
                    </a:lnTo>
                    <a:lnTo>
                      <a:pt x="994" y="255"/>
                    </a:lnTo>
                    <a:lnTo>
                      <a:pt x="997" y="270"/>
                    </a:lnTo>
                    <a:lnTo>
                      <a:pt x="999" y="285"/>
                    </a:lnTo>
                    <a:lnTo>
                      <a:pt x="1000" y="300"/>
                    </a:lnTo>
                    <a:lnTo>
                      <a:pt x="1126" y="300"/>
                    </a:lnTo>
                    <a:lnTo>
                      <a:pt x="878" y="449"/>
                    </a:lnTo>
                    <a:lnTo>
                      <a:pt x="630" y="300"/>
                    </a:lnTo>
                    <a:lnTo>
                      <a:pt x="755" y="30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06" name="CustomShape 17"/>
              <p:cNvSpPr/>
              <p:nvPr/>
            </p:nvSpPr>
            <p:spPr>
              <a:xfrm>
                <a:off x="10296000" y="5832000"/>
                <a:ext cx="1728000" cy="864000"/>
              </a:xfrm>
              <a:custGeom>
                <a:avLst/>
                <a:gdLst/>
                <a:ahLst/>
                <a:cxnLst/>
                <a:rect l="l" t="t" r="r" b="b"/>
                <a:pathLst>
                  <a:path w="21600" h="21600">
                    <a:moveTo>
                      <a:pt x="1930" y="7160"/>
                    </a:moveTo>
                    <a:cubicBezTo>
                      <a:pt x="1530" y="4490"/>
                      <a:pt x="3400" y="1970"/>
                      <a:pt x="5270" y="1970"/>
                    </a:cubicBezTo>
                    <a:cubicBezTo>
                      <a:pt x="5860" y="1950"/>
                      <a:pt x="6470" y="2210"/>
                      <a:pt x="6970" y="2600"/>
                    </a:cubicBezTo>
                    <a:cubicBezTo>
                      <a:pt x="7450" y="1390"/>
                      <a:pt x="8340" y="650"/>
                      <a:pt x="9340" y="650"/>
                    </a:cubicBezTo>
                    <a:cubicBezTo>
                      <a:pt x="10004" y="690"/>
                      <a:pt x="10710" y="1050"/>
                      <a:pt x="11210" y="1700"/>
                    </a:cubicBezTo>
                    <a:cubicBezTo>
                      <a:pt x="11570" y="630"/>
                      <a:pt x="12330" y="0"/>
                      <a:pt x="13150" y="0"/>
                    </a:cubicBezTo>
                    <a:cubicBezTo>
                      <a:pt x="13840" y="0"/>
                      <a:pt x="14470" y="460"/>
                      <a:pt x="14870" y="1160"/>
                    </a:cubicBezTo>
                    <a:cubicBezTo>
                      <a:pt x="15330" y="440"/>
                      <a:pt x="16020" y="0"/>
                      <a:pt x="16740" y="0"/>
                    </a:cubicBezTo>
                    <a:cubicBezTo>
                      <a:pt x="17910" y="0"/>
                      <a:pt x="18900" y="1130"/>
                      <a:pt x="19110" y="2710"/>
                    </a:cubicBezTo>
                    <a:cubicBezTo>
                      <a:pt x="20240" y="3150"/>
                      <a:pt x="21060" y="4580"/>
                      <a:pt x="21060" y="6220"/>
                    </a:cubicBezTo>
                    <a:cubicBezTo>
                      <a:pt x="21060" y="6720"/>
                      <a:pt x="21000" y="7200"/>
                      <a:pt x="20830" y="7660"/>
                    </a:cubicBezTo>
                    <a:cubicBezTo>
                      <a:pt x="21310" y="8460"/>
                      <a:pt x="21600" y="9450"/>
                      <a:pt x="21600" y="10460"/>
                    </a:cubicBezTo>
                    <a:cubicBezTo>
                      <a:pt x="21600" y="12750"/>
                      <a:pt x="20310" y="14680"/>
                      <a:pt x="18650" y="15010"/>
                    </a:cubicBezTo>
                    <a:cubicBezTo>
                      <a:pt x="18650" y="17200"/>
                      <a:pt x="17370" y="18920"/>
                      <a:pt x="15770" y="18920"/>
                    </a:cubicBezTo>
                    <a:cubicBezTo>
                      <a:pt x="15220" y="18920"/>
                      <a:pt x="14700" y="18710"/>
                      <a:pt x="14240" y="18310"/>
                    </a:cubicBezTo>
                    <a:cubicBezTo>
                      <a:pt x="13820" y="20240"/>
                      <a:pt x="12490" y="21600"/>
                      <a:pt x="11000" y="21600"/>
                    </a:cubicBezTo>
                    <a:cubicBezTo>
                      <a:pt x="9890" y="21600"/>
                      <a:pt x="8840" y="20790"/>
                      <a:pt x="8210" y="19510"/>
                    </a:cubicBezTo>
                    <a:cubicBezTo>
                      <a:pt x="7620" y="20000"/>
                      <a:pt x="7930" y="20290"/>
                      <a:pt x="6240" y="20290"/>
                    </a:cubicBezTo>
                    <a:cubicBezTo>
                      <a:pt x="4850" y="20290"/>
                      <a:pt x="3570" y="19280"/>
                      <a:pt x="2900" y="17640"/>
                    </a:cubicBezTo>
                    <a:cubicBezTo>
                      <a:pt x="1300" y="17600"/>
                      <a:pt x="480" y="16300"/>
                      <a:pt x="480" y="14660"/>
                    </a:cubicBezTo>
                    <a:cubicBezTo>
                      <a:pt x="480" y="13900"/>
                      <a:pt x="690" y="13210"/>
                      <a:pt x="1070" y="12640"/>
                    </a:cubicBezTo>
                    <a:cubicBezTo>
                      <a:pt x="380" y="12160"/>
                      <a:pt x="0" y="11210"/>
                      <a:pt x="0" y="10120"/>
                    </a:cubicBezTo>
                    <a:cubicBezTo>
                      <a:pt x="0" y="8590"/>
                      <a:pt x="840" y="7330"/>
                      <a:pt x="1930" y="7160"/>
                    </a:cubicBezTo>
                    <a:close/>
                    <a:moveTo>
                      <a:pt x="1930" y="7160"/>
                    </a:moveTo>
                    <a:cubicBezTo>
                      <a:pt x="1950" y="7410"/>
                      <a:pt x="2040" y="7690"/>
                      <a:pt x="2090" y="7920"/>
                    </a:cubicBezTo>
                    <a:moveTo>
                      <a:pt x="6970" y="2600"/>
                    </a:moveTo>
                    <a:cubicBezTo>
                      <a:pt x="7200" y="2790"/>
                      <a:pt x="7480" y="3050"/>
                      <a:pt x="7670" y="3310"/>
                    </a:cubicBezTo>
                    <a:moveTo>
                      <a:pt x="11210" y="1700"/>
                    </a:moveTo>
                    <a:cubicBezTo>
                      <a:pt x="11130" y="1910"/>
                      <a:pt x="11080" y="2160"/>
                      <a:pt x="11030" y="2400"/>
                    </a:cubicBezTo>
                    <a:moveTo>
                      <a:pt x="14870" y="1160"/>
                    </a:moveTo>
                    <a:cubicBezTo>
                      <a:pt x="14720" y="1400"/>
                      <a:pt x="14640" y="1720"/>
                      <a:pt x="14540" y="2010"/>
                    </a:cubicBezTo>
                    <a:moveTo>
                      <a:pt x="19110" y="2710"/>
                    </a:moveTo>
                    <a:cubicBezTo>
                      <a:pt x="19130" y="2890"/>
                      <a:pt x="19230" y="3290"/>
                      <a:pt x="19190" y="3380"/>
                    </a:cubicBezTo>
                    <a:moveTo>
                      <a:pt x="20830" y="7660"/>
                    </a:moveTo>
                    <a:cubicBezTo>
                      <a:pt x="20660" y="8170"/>
                      <a:pt x="20430" y="8620"/>
                      <a:pt x="20110" y="8990"/>
                    </a:cubicBezTo>
                    <a:moveTo>
                      <a:pt x="18660" y="15010"/>
                    </a:moveTo>
                    <a:cubicBezTo>
                      <a:pt x="18740" y="14200"/>
                      <a:pt x="18280" y="12200"/>
                      <a:pt x="17000" y="11450"/>
                    </a:cubicBezTo>
                    <a:moveTo>
                      <a:pt x="14240" y="18310"/>
                    </a:moveTo>
                    <a:cubicBezTo>
                      <a:pt x="14320" y="17980"/>
                      <a:pt x="14350" y="17680"/>
                      <a:pt x="14370" y="17360"/>
                    </a:cubicBezTo>
                    <a:moveTo>
                      <a:pt x="8220" y="19510"/>
                    </a:moveTo>
                    <a:cubicBezTo>
                      <a:pt x="8060" y="19250"/>
                      <a:pt x="7960" y="18950"/>
                      <a:pt x="7860" y="18640"/>
                    </a:cubicBezTo>
                    <a:moveTo>
                      <a:pt x="2900" y="17640"/>
                    </a:moveTo>
                    <a:cubicBezTo>
                      <a:pt x="3090" y="17600"/>
                      <a:pt x="3280" y="17540"/>
                      <a:pt x="3460" y="17450"/>
                    </a:cubicBezTo>
                    <a:moveTo>
                      <a:pt x="1070" y="12640"/>
                    </a:moveTo>
                    <a:cubicBezTo>
                      <a:pt x="1400" y="12900"/>
                      <a:pt x="1780" y="13130"/>
                      <a:pt x="2330" y="13040"/>
                    </a:cubicBezTo>
                  </a:path>
                </a:pathLst>
              </a:custGeom>
              <a:noFill/>
              <a:ln w="38160">
                <a:solidFill>
                  <a:srgbClr val="3465A4"/>
                </a:solidFill>
                <a:round/>
              </a:ln>
            </p:spPr>
            <p:style>
              <a:lnRef idx="0">
                <a:scrgbClr r="0" g="0" b="0"/>
              </a:lnRef>
              <a:fillRef idx="0">
                <a:scrgbClr r="0" g="0" b="0"/>
              </a:fillRef>
              <a:effectRef idx="0">
                <a:scrgbClr r="0" g="0" b="0"/>
              </a:effectRef>
              <a:fontRef idx="minor"/>
            </p:style>
            <p:txBody>
              <a:bodyPr wrap="none" lIns="109080" tIns="64080" rIns="109080" bIns="64080" anchor="ctr"/>
              <a:lstStyle/>
              <a:p>
                <a:pPr algn="ctr"/>
                <a:r>
                  <a:rPr lang="en-US" sz="1800" b="0" strike="noStrike" spc="-1">
                    <a:solidFill>
                      <a:srgbClr val="000000"/>
                    </a:solidFill>
                    <a:uFill>
                      <a:solidFill>
                        <a:srgbClr val="FFFFFF"/>
                      </a:solidFill>
                    </a:uFill>
                    <a:latin typeface="Times New Roman"/>
                  </a:rPr>
                  <a:t>Kaggle</a:t>
                </a:r>
              </a:p>
            </p:txBody>
          </p:sp>
          <p:sp>
            <p:nvSpPr>
              <p:cNvPr id="107" name="CustomShape 18"/>
              <p:cNvSpPr/>
              <p:nvPr/>
            </p:nvSpPr>
            <p:spPr>
              <a:xfrm>
                <a:off x="9864000" y="6192000"/>
                <a:ext cx="360000" cy="288000"/>
              </a:xfrm>
              <a:custGeom>
                <a:avLst/>
                <a:gdLst/>
                <a:ahLst/>
                <a:cxnLst/>
                <a:rect l="0" t="0" r="r" b="b"/>
                <a:pathLst>
                  <a:path w="1002" h="802">
                    <a:moveTo>
                      <a:pt x="0" y="200"/>
                    </a:moveTo>
                    <a:lnTo>
                      <a:pt x="750" y="200"/>
                    </a:lnTo>
                    <a:lnTo>
                      <a:pt x="750" y="0"/>
                    </a:lnTo>
                    <a:lnTo>
                      <a:pt x="1001" y="400"/>
                    </a:lnTo>
                    <a:lnTo>
                      <a:pt x="750" y="801"/>
                    </a:lnTo>
                    <a:lnTo>
                      <a:pt x="750" y="600"/>
                    </a:lnTo>
                    <a:lnTo>
                      <a:pt x="0" y="600"/>
                    </a:lnTo>
                    <a:lnTo>
                      <a:pt x="0" y="20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09" name="TextShape 20"/>
              <p:cNvSpPr txBox="1"/>
              <p:nvPr/>
            </p:nvSpPr>
            <p:spPr>
              <a:xfrm>
                <a:off x="2952000" y="3024000"/>
                <a:ext cx="3168000" cy="654120"/>
              </a:xfrm>
              <a:prstGeom prst="rect">
                <a:avLst/>
              </a:prstGeom>
              <a:noFill/>
              <a:ln>
                <a:noFill/>
              </a:ln>
            </p:spPr>
            <p:txBody>
              <a:bodyPr lIns="90000" tIns="45000" rIns="90000" bIns="45000"/>
              <a:lstStyle/>
              <a:p>
                <a:r>
                  <a:rPr lang="en-US" sz="2000" b="0" strike="noStrike" spc="-1">
                    <a:solidFill>
                      <a:srgbClr val="000000"/>
                    </a:solidFill>
                    <a:uFill>
                      <a:solidFill>
                        <a:srgbClr val="FFFFFF"/>
                      </a:solidFill>
                    </a:uFill>
                    <a:latin typeface="Times New Roman"/>
                  </a:rPr>
                  <a:t>Data Transforming Pipeline</a:t>
                </a:r>
                <a:endParaRPr lang="en-US" sz="1800" b="0" strike="noStrike" spc="-1">
                  <a:solidFill>
                    <a:srgbClr val="000000"/>
                  </a:solidFill>
                  <a:uFill>
                    <a:solidFill>
                      <a:srgbClr val="FFFFFF"/>
                    </a:solidFill>
                  </a:uFill>
                  <a:latin typeface="Times New Roman"/>
                </a:endParaRPr>
              </a:p>
            </p:txBody>
          </p:sp>
          <p:sp>
            <p:nvSpPr>
              <p:cNvPr id="25" name="Rectangular Callout 24">
                <a:extLst>
                  <a:ext uri="{FF2B5EF4-FFF2-40B4-BE49-F238E27FC236}">
                    <a16:creationId xmlns:a16="http://schemas.microsoft.com/office/drawing/2014/main" id="{4ED3548B-65B4-9146-BA58-FAB558A1BE1B}"/>
                  </a:ext>
                </a:extLst>
              </p:cNvPr>
              <p:cNvSpPr/>
              <p:nvPr/>
            </p:nvSpPr>
            <p:spPr>
              <a:xfrm>
                <a:off x="7136486" y="2736000"/>
                <a:ext cx="4326768" cy="717339"/>
              </a:xfrm>
              <a:prstGeom prst="wedgeRectCallout">
                <a:avLst>
                  <a:gd name="adj1" fmla="val -65572"/>
                  <a:gd name="adj2" fmla="val 1204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pc="-1" dirty="0">
                    <a:solidFill>
                      <a:srgbClr val="000000"/>
                    </a:solidFill>
                    <a:uFill>
                      <a:solidFill>
                        <a:srgbClr val="FFFFFF"/>
                      </a:solidFill>
                    </a:uFill>
                    <a:latin typeface="Times New Roman"/>
                  </a:rPr>
                  <a:t>Number of transformers such as </a:t>
                </a:r>
                <a:r>
                  <a:rPr lang="en-US" spc="-1" dirty="0" err="1">
                    <a:solidFill>
                      <a:srgbClr val="000000"/>
                    </a:solidFill>
                    <a:uFill>
                      <a:solidFill>
                        <a:srgbClr val="FFFFFF"/>
                      </a:solidFill>
                    </a:uFill>
                    <a:latin typeface="Times New Roman"/>
                  </a:rPr>
                  <a:t>NaNRemover</a:t>
                </a:r>
                <a:r>
                  <a:rPr lang="en-US" spc="-1" dirty="0">
                    <a:solidFill>
                      <a:srgbClr val="000000"/>
                    </a:solidFill>
                    <a:uFill>
                      <a:solidFill>
                        <a:srgbClr val="FFFFFF"/>
                      </a:solidFill>
                    </a:uFill>
                    <a:latin typeface="Times New Roman"/>
                  </a:rPr>
                  <a:t> and Scaler</a:t>
                </a:r>
              </a:p>
            </p:txBody>
          </p:sp>
          <p:sp>
            <p:nvSpPr>
              <p:cNvPr id="27" name="Rectangular Callout 26">
                <a:extLst>
                  <a:ext uri="{FF2B5EF4-FFF2-40B4-BE49-F238E27FC236}">
                    <a16:creationId xmlns:a16="http://schemas.microsoft.com/office/drawing/2014/main" id="{2D9068E5-1E39-5542-909E-2D0C1FB2312E}"/>
                  </a:ext>
                </a:extLst>
              </p:cNvPr>
              <p:cNvSpPr/>
              <p:nvPr/>
            </p:nvSpPr>
            <p:spPr>
              <a:xfrm>
                <a:off x="190652" y="5707221"/>
                <a:ext cx="4326768" cy="717339"/>
              </a:xfrm>
              <a:prstGeom prst="wedgeRectCallout">
                <a:avLst>
                  <a:gd name="adj1" fmla="val 45236"/>
                  <a:gd name="adj2" fmla="val 9473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pc="-1" dirty="0">
                    <a:solidFill>
                      <a:srgbClr val="000000"/>
                    </a:solidFill>
                    <a:uFill>
                      <a:solidFill>
                        <a:srgbClr val="FFFFFF"/>
                      </a:solidFill>
                    </a:uFill>
                    <a:latin typeface="Times New Roman"/>
                  </a:rPr>
                  <a:t>Hyper parameter optimizers and model Stackers</a:t>
                </a:r>
              </a:p>
            </p:txBody>
          </p:sp>
        </p:grpSp>
      </p:grpSp>
    </p:spTree>
    <p:extLst>
      <p:ext uri="{BB962C8B-B14F-4D97-AF65-F5344CB8AC3E}">
        <p14:creationId xmlns:p14="http://schemas.microsoft.com/office/powerpoint/2010/main" val="142481451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631665-1FEB-2E44-B6BF-D6CBBA2A2BF6}"/>
              </a:ext>
            </a:extLst>
          </p:cNvPr>
          <p:cNvPicPr>
            <a:picLocks noChangeAspect="1"/>
          </p:cNvPicPr>
          <p:nvPr/>
        </p:nvPicPr>
        <p:blipFill>
          <a:blip r:embed="rId2"/>
          <a:stretch>
            <a:fillRect/>
          </a:stretch>
        </p:blipFill>
        <p:spPr>
          <a:xfrm>
            <a:off x="2470882" y="695032"/>
            <a:ext cx="5838728" cy="5117339"/>
          </a:xfrm>
          <a:prstGeom prst="rect">
            <a:avLst/>
          </a:prstGeom>
        </p:spPr>
      </p:pic>
      <p:sp>
        <p:nvSpPr>
          <p:cNvPr id="3" name="AutoShape 2" descr="data:image/png;base64,iVBORw0KGgoAAAANSUhEUgAAAj0AAAF1CAYAAAADcludAAAABHNCSVQICAgIfAhkiAAAAAlwSFlzAAALEgAACxIB0t1+/AAAADl0RVh0U29mdHdhcmUAbWF0cGxvdGxpYiB2ZXJzaW9uIDMuMC4xLCBodHRwOi8vbWF0cGxvdGxpYi5vcmcvDW2N/gAAIABJREFUeJzt3X+Y3GV97//nbDYBgcBOaoBikQRs73r8fi89SAv1x7ILBETb2st+t4d4YgvU5utXTitFLdaLoILnHPFS7Kn1F9aIlTacM/7oUS+RhGSXxZ+cAv4Awx0hCYlaSMLOQELAZHbn+8dnFnZDkp3sfmY+M/N5Pq6La+eevfee95Bk97X35/7cd6FWqyFJktTterIuQJIkqRUMPZIkKRcMPZIkKRcMPZIkKRcMPZIkKRcMPZIkKRcMPZIkKRcMPZIkKRcMPZIkKRcMPZIkKRd6sy6g1SYmJmrj4x69IUlSt5g/f94uYPFM/XIXesbHa1Qqe7MuQ5IkpWTx4oWPNNLPy1uSJCkXDD2SJCkXDD2SJCkXDD2SJCkXDD2SJCkXDD2SJCkXDD2SJCkXDD2SJCkXDD2SJCl15fIYq1ZdTbk8lnUpzzL0SJKk1JVKa9i48QFKpVuzLuVZhh5JkpSqcnmM4eE7qNVqDA+va5vZHkOPJElKVam0homJCQAmJibaZrbH0CNJklI1OjpCtVoFoFqtMjo6nHFFCUOPJElKVX//APPmzQNg3rx59PcPZlxRwtAjSZJSNTS0nFqtBkCtVmNo6JKMK0oYeiRJUi4YeiRJUqpKpTUUCknEKBR6XMgsSZK60+joCOPjyULm8XEXMkuSpC7V3z9Ab28vAL29vS5kliRJ3WloaDk9PUnE6OnpcSGzJEnqTsXiIgYHL6BQKDA4uIxicVHWJQHQm3UBkiSp+wwNLWf79m1tM8sDUJi8jz4v9u8fr1Uqe7MuQ5IkpWTx4oX3AGfN1M/LW5IkKRcMPZIkKRcMPZIkKRcMPZIkKRcMPZIkKRcMPZIkKRcMPZIkKRcMPZIkKRcMPZIkKReacgxFCOFS4NJ682jgFcAA8D+AKrA2xviBEEIP8Eng5cCvgLfGGB8KIZwzl77NeE+SJKmzNWWmJ8Z4c4xxIMY4ANwD/BXwaeDNwGuAs0MIZwJ/BBwdY/w94D3AR+tDzLWvJEnSNE29vBVCOAt4GXArcFSM8eEYYw24HTifJKh8CyDG+H3grBDC8Sn0lSRJmqbZa3reC3wAOB54csrzu4ET6s8/MeX58ZT6SpIkTdO00BNC6AN+O8Y4TBJMFk759EKgcpDne1LqK0mSNE0zZ3r6gTsAYoxPAvtCCGeEEArARcBdwHeA1wPUFyT/JKW+kiRJ0zTl7q26AGye0n4b8M/APJK7rH4QQvg/wLIQwneBAnBZGn2b+J4kSVKHKtRqtaxraKn9+8drlcrerMuQJEkpWbx44T3AWTP1c3NCSZKUC4YeSZKUC4YeSZKUC4YeSZKUC4YeSZKUC4YeSZKUC4YeSZKUC4YeSZKUC4YeSZKUC4YeSZKUC4YeSZKUC4YeSZKUC4YeSZKUC4YeSZKUC4YeSZKUC4YeSZKUC4YeSZKUC4YeSZKUC4YeSZKUC4YeSZKUC4YeSZKUC4YeSZKUC4YeSZKUC4YeSZKUC4YeSZKUC71ZFyBJkjrHyMh6NmxYN2O/SqUMQF9fcca+5523jIGB8+dc20wMPZIkKXXlcuOhp1UKtVot6xpaav/+8VqlsjfrMiRJOqhyeYwbb7yBq666mmJxUdblzNq1174HgOuu+1DTX2vx4oX3AGfN1M81PZIktZFSaQ0bNz5AqXRr1qV0HUOPJEltolweY3j4Dmq1GsPD6yiXx7IuqasYeiRJahOl0homJiYAmJiYcLYnZYYeSZLaxOjoCNVqFYBqtcro6HDGFXUXQ48kSW2iv3+A3t7kxure3l76+wczrqi7NO2W9RDC3wJ/CCwAPgncCdwM1ID7gStijBMhhPcBbwCqwJUxxrtDCC+Za99mvS9JkpplaGg5w8N3ANDT08PQ0CUZV9RdmjLTE0IYAF4FvBo4FzgVuBG4Jsb4WqAAvDGEcGb982cDlwCfqA8xp77NeE+SJDVbsbiIwcELKBQKDA4u6+hb1ttRsy5vXQT8BPgq8HXgG8ArSWZ7AG4DLgBeA6yNMdZijNuA3hDC4hT6SpLUkYaGlvPSl77MWZ4maNblrRcCpwG/DywFvgb0xBgnd0LcDZwAHA88PuXrJp8vzLGvJEkdqVhcxPXX35B1GV2pWaHnceDBGOM+IIYQniG5xDVpIVABnqw/PvD5iTn2lSRJmqZZl7e+DbwuhFAIIZwCHAusr6/1AbgYuAv4DnBRCKEnhPBiktmgXcB9c+wrSZI0TVNCT4zxG8B9wN0ka3quAN4JfCCE8D2SO7q+FGO8hySkfA/4cr0fc+3bjPckSVIrlMtjrFp1tbsxN4EHjkqS1EZuuukTrF17Gxde+HpWrnx71uXMmgeOSpKkQ/LsreYy9EiS1CY8e6u5DD2SJLUJz95qLkOPJEltwrO3msvQI0lSmxgaWk5PT/Kj2bO30mfokSSpTXj2VnM17ZR1SZJ05IaGlrN9+zZneZrA0CNJUhvx7K3m8fKWJEnKBUOPJEltxGMomsfQI0lSGymV1rBx4wNuTNgEhh5JktqEx1A0l6FHkqQ24TEUzWXokSSpTXgMRXMZeiRJahMeQ9Fchh5JktqEx1A0l6FHkqQ24TEUzWXokSR1hW7Z32ZoaDkvfenLnOVpAkOPJKkrdMv+NpPHUDjLkz5DjySp47m/jRph6JEkdTz3t1EjDD2SpI7n/jZqhKFHktTx3N9GjTD0SJI6nvvbqBGGHklSx3N/GzWiN+sCJElKw9DQcrZv3+Ysjw7J0CNJ6gqT+9tIh+LlLUmSlAuGHkmSlAuGHkmSlAuGHkmSlAuGHkmSlAuGHkmS2ki5PMaqVVd7aGoTNO2W9RDCfcAT9eYW4DPA/wCqwNoY4wdCCD3AJ4GXA78C3hpjfCiEcM5c+jbrPUmS1Gyl0ho2bnyAUulWVq58e9bldJWmzPSEEI4GiDEO1P+7DPg08GbgNcDZIYQzgT8Cjo4x/h7wHuCj9SHm2leSpI5TLo8xPHwHtVqN4eF1zvakrFmXt14OHBNCWBtC2BBC6AeOijE+HGOsAbcD55MElW8BxBi/D5wVQjg+hb6SJHWcUmkNExMTAExMTFAq3ZpxRd2lWaFnL/AR4CLgbcDn689N2g2cABzPc5fAAMbrzz05x76SJHWc0dERqtUqANVqldHR4Ywr6i7NCj2bgFtijLUY4yaSsDL19LeFQIUksCw8oJ4Dn5tNX0mSOk5//wC9vcly297eXvr7BzOuqLs0K/RcTn3NTQjhFOAY4KkQwhkhhALJDNBdwHeA19f7nQP8JMb4JLBvjn0lSeo4Q0PL6elJfjT39PR4eGrKmhV6Pgf0hRC+DfxPkhD0VuCfgbuB+2KMPwC+CjwTQvgu8DHgr+tf/7Y59pUkqeMUi4sYHLyAQqHA4OAyisVFM3+RGlao1WpZ19BS+/eP1yqVvTN3lCQpA+XyGDfeeANXXXV1R4eea699DwDXXfehpr/W4sUL7wHOmqlf0/bpkSRJR65YXMT119+QdRldydAjSVILjIysZ8OGdTP2q1TKAPT1FWfse955yxgYcKeWRhl6JElqI+Vy46FHR8bQI0lSCwwMnN/QrEwr18LkjQeOSpKkXDD0SJKkXPDyliRJYvXqm9i6dXNq423Zkow1ebkuLUuWnM7ll6+c1dcaeiRJElu3bub+n21ifPFJqYxXOOooAH5UeWKGno2bt/OxOX29oUeSJAEwvvgknvrjt2RdxiEd++UvzunrXdMjSZJywdAjSZJywdAjSZJywdAjSZJywdAjSZJywdAjSZJywdAjSZJywdAjSeoK5fIYq1ZdTbk8lnUpalOGHklSVyiV1rBx4wOUSrdmXYralKFHktTxyuUxhofvoFarMTy8ztkeHVTDoSeE8JshhItDCL8RQig0syhJko5EqbSGiYkJACYmJpzt0UE1FHpCCP8F+DTw34D/B/h4M4uSJOlIjI6OUK1WAahWq4yODmdckdpRozM9lwAXAJUY498BZzevJEmSjkx//wCFQnIRolAo0N8/mHFFakeNnrI+GY5q9Y+/akItkiTNyrJlF3P77d8EoFarceGFr8u4os5TqZSZt3PnnE8yb6Z5Ox+jwsSsv77RmZ5/AUaBl4QQvgn866xfUZKklK1bd9u09tq138qoErWzhmZ6Yoz/EELYALwMeDDG+JPmliVJUuPuvHP4gPYGVq58e0bVdKa+viKP0MNTf/yWrEs5pGO//EX6+k6Y9dc3upD5L4C/iDGWgI+GENr3/4gkKXeKxeK09qJFizKqRO2s0TU9/x/wqvrjN5Bc6mrfi36SpFzZseOxae3HHns0o0rUzhpd0zMeY3wGIMa4n+cWNEuSJHWERmd6/ncI4S7gbuBM4GvNK0mSpCPz2teey8jIhintgeyKUdtqaKYnxvhB4C9JQs+VMcYPNbUqSZKOwIoVl9HTk/xI6+npYcWKS7MtSG3psKEnhPDW+sf/DvwJ8HLgP4UQ/lsLapMkqSHF4iL6+wcA6O8fpFh0IbOeb6bLW9vrH38GjDe5FkmSZm3FisvYsWOHszw6pMOGnhjj7fWHl8QYL2xBPZIkTTMysp4NG9bN2K9SKQPwsY99eMa+5523jIGB8+dcmzpLowuZKyGEPwQ2QbL/c4xx0+G+IIRwInAPsAyoAjeT3PV1P3BFjHEihPA+klvgqyRrhe4OIbxkrn0bfE+SpC5SLiehp6+vOENP5VWjoWcx8NdT2jXgvEN1DiHMBz4DPF1/6kbgmhjjSAjh08AbQwiPAOeSHF56KvBl4Hfm2hf4aoPvSZLUAQYGzm9oVubaa98DwHXXea+NDm7G0BNCOB54Q4xx7xGM+xHg08Df1tuvBO6sP74NuBCIwNoYYw3YFkLoDSEsTqGvoUeSJD3PTHdv/RfgR8CPQggXNTJgCOFSYOeU9UAAhXpgAdgNnAAcDzwxpc/k83PtK0mS9DwzzfS8GQgkoeOLwO2H7w7A5UAthHAB8Argn4ATp3x+IVABnqw/PvD5iTn2lSRJep6ZNid8Jsa4L8a4C1jQyIAxxv4Y47kxxgHgh8CfAreFEAbqXS4G7gK+A1wUQugJIbwY6Km/zn1z7CtJkvQ8jZ69BVCYw+u8E/hACOF7JOHpSzHGe0hCyvdIFiZfkUbfOdQoSblULo+xatXVlMtjWZciNdVMl7deFkL4F5LAM/kYgBjjm2cavD7bM+ncg3z+/cD7D3hu01z7SpIaVyqtYePGByiVbmXlyrdnXU7HWb36JrZu3ZzaeFu2JGNN3o2WhiVLTufyy1emNl6nmin0/MmUx59uZiGSpNYrl8cYHr6DWq3G8PA6hoYu8QiHI7R162Z+9rMf88LFtZk7N2DBUcnHcuVHqYy3a+dcLtR0l5l2ZL4TIIQwD7gUeDEwTLIRoCSpw5VKa5iYSO4JmZiYcLZnll64uMab3rQv6zIO6itfaWhJbi40uqbnM8BpJPvgLCS5I0uS1OFGR0eoVqsAVKtVRkeHM65Iap5GQ88ZMcZrgadjjF/H/XAkqSv09w9QKCSXPwqFAv39gxlXJDVPo6GnN4TwQoAQwkKm748jSepQy5ZdTK2WrEWp1WpceOHrMq5Iap5GQ881JHvlnAV8H7iuaRVJklpm3brbps30rF37rYwrkpqnodATY7wzxhiAM4D/K8a4rrllSZJaYXR0ZNpMj2t61M0Oe/dWfdO/592DF0IgxviqplUlSWqJ/v4B1q9fS7Vapbe31zU96moz7dNzSUuqkCRlYmhoOcPDdwDQ09PD0JDf9tW9Dnt5K8b4SIzxEWA+yeGjf0ayX897m1+aJKnZisVFDA5eQKFQYHBwmRsTqqs1upB5cl+e1wBLgV9rTjmSpFYbGlrOS1/6Mmd51PUaDT17Y4z/Hfh5jPFS4KTmlSRJaqVicRHXX3+Dszzqeo2GnkII4WRgYQjhWMB/GZIkqaM0Gno+APwR8HVgG3Bb0yqSJElqgpluWT8T+Bzwu8ALgU8BjwOjzS9NkiQpPTPdsv5fgT+LMe4PIXwQuBh4iGSm52vNLk6SJLXOvJ2PceyXv5jKWIW9ewCoHXNcKuNBUh99sz/+c6bQ0xNj/HEI4RTg2BjjvQAhBM/ekqQuUS6PceONN3DVVVe7mDnHliw5PdXxtpQfB2DpKS9Kb9C+E+ZU54yhp/7xdcAdACGEo4CFs35FSVJbKZXWsHHjA5RKt7Jy5duzLqfjVCpldu0s8JWvLMi6lIPatbNAgfKM/S6/fGWqr3vtte8B4LrrPpTquHMx00LmO0II3wHeD3w8hHAGyWLm/9nswiRJzVcuj7F+/VpqtRrr199OuTyWdUlS0xx2pifGeEMI4WvAjhjj4/XQ86kY41dbU54kqZlKpTVUq1UAqtWqsz2z0NdXpMY23vSmfVmXclBf+coC+vqKWZfRFma8ZT3GuDHG+Hj98cMGHknqHiMjGw5or8+oEqn5Gt2nR5LUhXp7ew/blrqJoUeScuypp/Ycti11E0OPJOXYr//6KdPap6R5e7HUZgw9kpRjS5YsndY+7bSlh+gpdT5DjyTl2A9/eN8B7XszqkRqPkOPJOVYf//AAe3BbAqRWsDQI0k5dvbZr5rWPuecVx2ip9T5vDdRknLsH//xU9Pan/3sp/j4xz+TUTWdK81jKPbuTT4ec0wqw7FrZ4FiXzpjdTpDjyTl2C9/+YsD2j/PqJLOlfZBnZXyZgBedEo64xb70q+xUxl6JCnHCoUCtVptWltHJg8HdXYL1/RIUo4dffTRh21L3cTQI0k59vTTTx+2LXWTplzeCiHMAz4LBGAcuAwoADcDNeB+4IoY40QI4X3AG4AqcGWM8e4Qwkvm2rcZ70uSus2pp76Y7du3TWmf1rLXXr36JrZu3ZzaeFu2JGNNXh5Kw5Ilp6d++UrZadaanj8AiDG+OoQwANxIEnquiTGOhBA+DbwxhPAIcC5wNnAq8GXgd+r9Z90X8CR4SWrAO97xbt71rr98tn3lle9q2Wtv3bqZGDdy3HHHpTRisjbpF7/Ynspoe/Z4Dlm3aUroiTH+awjhG/XmacBjJDM0d9afuw24EIjA2hhjDdgWQugNISwGXjnHvoYeSbk3MrKeDRvWzdivt7eXarXKggVHsXr1TYfte955yxgYOD+tEjnuuOM488wzUxsvTffe6+7U3aZpa3pijNUQwheAjwNfAgr1wAKwGzgBOB54YsqXTT4/176SpAb19ia///7Gb5yacSVSczX1lvUY45+FEK4GfgC8YMqnFgIV4Mn64wOfn5hjX0nKvYGB8xualfEWaeVFU2Z6QghvCSH8bb25lySY/Ft9fQ/AxcBdwHeAi0IIPSGEFwM9McZdwH1z7CtJkjRNs2Z6vgJ8PoQwCswHrgQ2Ap8NISyoP/5SjHE8hHAX8D2SAHZF/evfOZe+TXpPkiSpgzVrIfNTwJ8c5FPnHqTv+4H3H/Dcprn2lSRJmsrNCSVJUi4YeiRplsrlMVatuppyeSzrUiQ1wNAjSbN0yy2f56c/vZ9bbrk561IkNcDQI0mzUC6PceedwwDceecGZ3ukDmDokaRZuOWWz1OrJfui1mo1Z3ukDmDokaRZuOuuOw9oj2RTiKSGGXokaRYmJiYO25bUfpp6DIUkdauenh7Gx8entXVkKpUyu3fvbtuDPXfv3k2lUs66DKXIf6WSNAuvfe25B7QHsilEUsOc6ZGkWVix4jJGRjZMaV+aXTEdqq+vyFNP7eHMM8/MupSDuvfee+nrK2ZdhlLkTI/UIdwIT5LmxtAjdYhSaQ0bNz5AqXRr1qWI5Jb16e2bsylEUsMMPVIHKJfHGB6+g1qtxvDwOmd72sDo6MgB7eFsCpHUMEOP1AFKpTXP3hI9MTHhbE8bmJioHbYtqf0YeqQOMDo6QrVaBaBarTqr0Abmzes5bFtS+/FfqdQB+vsH6O1Nbrbs7e2lv38w44p04oknTWufdNLJGVUiqVGGHqkDDA0tf3bzu56eHoaGLsm4IpXL0zetGxtznZXU7gw9UgcoFhcxOHgBhUKBwcFlFIuLsi4p98455/cOaL8qo0okNcrNCaUOMTS0nO3btznL02QjI+vZsGHdjP1+/vPt09r33XcP1177nkP2P++8ZQwMnD/n+iTNnqFH6hDF4iKuv/6GrMtQ3e7dTx62Lan9GHokaYqBgfMbmpG56aZPcPvt3wRg3rx5XHDB61i58u3NLk8drNFZxC1bNgMcduZwkjOIR8Y1PZJaqluO0xgaWk6hUACS0ONlR6WlWCxSLHrmVzM40yOppaYep9HJMyPF4iL6+oqUy2MuLp+DPXv2cO+996Yy1r59+wBYsGBBKuPt2bMnlXEmNTqLqOYx9EhqmXJ5jPXr11Kr1Vi//naGhi7p6LCwePGJ/OpXz7R8lmf16pvYunVzauMdyeWURi1ZcjqXX75yxj5pmnwfL3rRqamNmXaNypahR1LLlEprpu0s3emzPfPnz2fp0jNaHty2bt3M5riJUxemsyHi8RwNwP5fprMYe/vuRxvqN1MoOlKToe266z6U6rjqHoYeSS0zMrLhgPb6jg49WTp14cm883cvy7qMg/ro3Z+fuZOUARcyS2qZyaM0DtWWpGYy9Ehqmaee2nPYtiQ1k6FHUst4SKekLBl6JLXM5L42kpQFQ4+klnnssUcP25akZjL0SGqZU0998QHt0zKqRFIeGXoktcxll03flyXtfVok6XAMPZJa5gc/+O609ve//91D9JSk9KW+SUYIYT6wGlgCHAV8EPgpcDNQA+4HrogxToQQ3ge8AagCV8YY7w4hvGSufdN+T5LSMTo6ckB72M0JJbVMM2Z6VgCPxxhfC1wM/ANwI3BN/bkC8MYQwpnAucDZwCXAJ+pfP6e+TXg/klLyilf8xwPaZ2ZUiaQ8asZ2qCXgS1PaVeCVwJ319m3AhUAE1sYYa8C2EEJvCGFxCn2/2oT3JCkFmzc/fED7oYwq6WyVSpmx3Tvb9riH7bsfZVFlPOsypOdJPfTEGPcAhBAWkoSfa4CP1AMLwG7gBOB44PEpXzr5fGGOfSW1KW9Zl5Slphx8E0I4lWTG5ZMxxn8JIXx4yqcXAhXgyfrjA5+fmGNfSepqfX1Fjt07r60PHJ3fd3zWZUjPk/qanhDCScBa4OoY4+r60/eFEAbqjy8G7gK+A1wUQugJIbwY6Ikx7kqhryRJ0vM0Y6bnvUARWBVCWFV/7h3A34cQFgAbgS/FGMdDCHcB3yMJX1fU+74T+Oxs+zbh/UhqwMjIejZsWHfEX3ftte855OfOO28ZAwPnz6UsSXpWM9b0vIMk5Bzo3IP0fT/w/gOe2zTXvpLa0wkn9PHEE5VpbUlqlaas6ZGUPwMD5884K1Muj/HWt74FgJ6eHj760Y9TLC5qRXmSUtLorO6WLZuBw8/mTmrVrK6hR1LLFIuLnp3t6e8fNPBIXaxYLGZdwvMYeiS11Eknncz+/ftYseLSlr7u6tU3sXXr5lTHPJLfZBu1ZMnpDZ1Jtn33o6nt0/Pkr/YAcPxRx6Uy3vbdj3I63r3VrRqZ1W1Xhh5JLTV//nyWLj2j5bM8W7duJv70fhYuSPHb3niya8YvH3owleF276s21G/JktNTeb1JT27ZBcCvnXJKKuOdzvGp1yilwdAjZazR6+OVShlI9miZiXc9HdzCBb387kntN+U+6e7Hyg31S/t0+smZquuu+1Cq40rtxtAjdYhyufHQI0l6PkOPlLFGr4/727gkzU0zTlmXJEk5Vy6PsWrV1ZTLY1mX8ixDjyRJSl2ptIaNGx+gVLo161KeZeiRJEmpKpfHGB6+g1qtxvDwuraZ7XFNj6RcqFTK7N5XbfgOqSzs3ld99i49qZOVSmuYmEi2dJiYmKBUupWVK9+ecVXO9EiSpJSNjo5QrSb7TlWrVUZHhzOuKOFMj6Rc6OsrsnfXY22/T49bEqgb9PcPsH79WqrVKr29vfT3D2ZdEuBMjyRJStnQ0HJ6epKI0dPTw9DQJRlXlDD0SJKkVBWLixgcvIBCocDg4LK2OVzYy1uSJCl1Q0PL2b59W9vM8oChRzlQLo9x4403cNVVV7fNbxudJO3TybM8mVydqdHz6Y7k75bn0zVfsbiI66+/IesypjH0qOtN3SCrHW6Z7DRbt25m04Ob6DvmxFTGmzdxFAA7tlVSGa+yd0cq46jzFYsuAtfhGXrU1Q7cIGto6BJne2ah75gTGfzt9pminmr4wfbZ7VXN0ej5dNJMDD3qau26QZaykfbmhL8aT/5uHTUvnXtCdu+rpjKOpIMz9KirHWyDLENPPi1ZcnrqY06uITllaXpjN6NOSQlDj7pau26QpdZrxkLnyQWz1133odTHlpQ+Q4+62tDQcoaH7wDaa4OsTlKplKns3dm2a2cqe3ewoFLLugxJHcDNCdXV2nWDLEnpK5fHWLXq6rY50Vvtx5kedaxG9+54/PFdzJ8/ny1bHp5x/w737ni+vr4i+54stPXdW319fVmXoTbg9hSaiaFHXe/JJ5+kt3c+8+fPb+nruqmf1DpuT6FGGHrUsRrduyOrxaZbt27m4Qd+wskpjXdM/eNTD/wklfEeTWUUqT24PYUaYeiRmuhk4M8pZF3GQX0OF/+qe7g9hRph6JE0o8reHandvfXM/qcAOHr+samMV9m7gxNxTc/B5OnMKrenUCMMPZIOK+3N8rZsSe6sOfHFL0plvBPpc0O/OeqGM6vcnkKNMPRIOqy0Fzq7oV/r5OnMqsntKdauvc3tKXRIhh5JUlcYGlrO9u3bnOXRIRl6pCapVMrson0XDP878MJKeodvSlkrFhdx/fU3ZF2G2ljTQk8I4WzghhjjQAjhJcDNQA24H7gixjgRQngf8AagClwZY7w7jb7Nek+SJKlzNSX0hBD+BngL8FT9qRuBa2KMIyGETwNvDCE8ApwLnA2cCnwZ+J259gW+2oz3JB2pvr4i83/x87a+Zf3Yvs5fwCpJjWrW2VsPA2+w7mwOAAANYUlEQVSa0n4lcGf98W3ABcBrgLUxxlqMcRvQG0JYnEJfSZKk52nKTE+M8cshhCVTnirEGCcXNuwGTgCOBx6f0mfy+bn2VYfz+AZJUjO0aiHz1HU2C4EK8GT98YHPz7WvOtzWrZu5f9OPSW2/uXnJh/t3/Did8fxbJkkdqVWh574QwkCMcQS4GBgGHgI+HEL4CPAbQE+McVcIYa591Q36YGKgPdek94w066qwJKmZWvXd+53AB0II3wMWAF+KMd4D3AV8j2Rh8hVp9G3R+5GkrlEuj7Fq1dWUy2NZlyI1VdNmemKMW4Fz6o83kdx9dWCf9wPvP+C5OfeV2sWjpLdPz576x+NSGS2p7YyUxlJnK5XWsHHjA55Mrq7n5oRqO5VKGSptfBmpApUFM2/ql/Z5UDvqC7JPWprOuGeQfo3qPOXyGMPDd1Cr1RgeXsfQ0CUe4aCuZeiRmsQzq7rf/v37+fnPt1Euj3VsUCiV1jAxkayfm5iYcLZHXc3Qo7bT11fk5/u2t/VC5j439Zu1bggKk3bu3MHevXs7OiiMjo5QrVYBqFarjI4Od+x7kWZi6JGUipGR9WzYsG7Gfg8//BDj41Xe/e53cMopLzps3/POW9byU8IbfR/79+9/duHv2rXfZMuWh5k/f/4h+2fxXhrR3z/A+vVrqVar9Pb20t8/mHVJUtMYetSe0lzT80z949HpDEcFODGlsXJm//79jI8nswqVSpnFi088bFBoZzt37nj2ca1WY+fOHTOGuHY0NLSc4eE7AOjp6fGEcnU1Q4/aTtqLayd3ZF56YkrjnugC4IMZGDh/xpmMm276BA89tImJiQkKhQJLl57RdpdSGnkfACtWDE1rP/PMMx253qpYXMTg4AWsXXsbg4PLOv6So3Q4hh61HRcAd6/R0ZFpi2Y7ef1IN10WGhpazvbt25zlUddr03uCJXWjV7ziPx7QPjOjSuZuaGg5PT3Jt9BOvyxULC7i+utvcJZHXc/QI6lltm7dMq39yCNbDtGz/U1eFioUCl4WkjqEl7cktcy///svp7V/+ctfZFRJOrwsJHUWQ0+DGr2NtVJJduptZB+Xdr2FVWqWY445hr17905pH5thNXM3eVlIUmcw9KSsXG489KTtuuuu4Wc/2zRjv2p1/7ObkaWlt7eX3t6Zbz3+zd/8La699oOpvrY6x9NPP31Ae+8hekpS+nIfelavvomtWzdn8tobNqxraPYIklukZ7qradeunTyzdw9HzZvhgMtaAdLe7Lg6Tm38mcN2+dV4gV27dqb8wuoktVrtsG1Jaqbch56tWzdz/4ORiWPSWYRYmEj+l/54W3o/3Hv2jjXUr6+vyMKntnDNWXtm7pyBD/7bcczz+IZcmzdvHuPj49PaktQquQ89ABPHLOKZ//D7WZdxSEf/9BtZl9CWGl1nNbk54eR+PYfjOqvmeu1rz2VkZMOU9kB2xUjKndyHnkqlTM/ex9s6WPTsfZxKJfd/VLNWLDq71C5WrLjs2Q0Ke3p6WLHi0qxLkpQj/iTtMtv2zOOD/3ZcKmM9sa8AwAkL0ll3sW3PPJamMlKi0eMC1D6KxUX09w8wMrKB/v5B97aR1FK5Dz19fUV+/uiOmTs2qLA/uTulNv8FqY0JhYbuBkv7PKgn6peFFr0onXGXks2ZVeXyGDfeeANXXXW1P2TbwIoVl7Fjxw5neSS1XO5DT9MOt3zx4hRHXdxQnZ5ZdXCl0ho2bnyAUunWjj3nqZu4t42krOQ+9DQaFBpdNHskXDTbfOXyGMPDd1Cr1RgeXsfQ0CXO9khSTnn2VsqKxaILZ9tIqbRm2qnepdKtGVckScpKIW+bg+3fP16rVPK9C+yR3uq9dOnMl9baddZqxYqhabv+vuAFx3DLLaUMK3q+PP15SFIzLF688B7grJn6OdOjQ+qGWav+/gF6e5OruL29vfT3D2Zc0ex1w5+HJGXJmR51tXJ5jLe//c/Zt28fCxYs4JOf/JxreiSpyzjTI5HcKTQ4eAGFQoHBwWUGHknKsdzfvaXuNzS0nO3btzE0dEnWpUiSMuTlLUmS1NG8vCVJkjSFoUeSJOWCoUeSJOWCoUeSJOWCoUeSJOWCoUeSJOVCx+/TE0LoAT4JvBz4FfDWGOND2VYlSZLaTTfM9PwRcHSM8feA9wAfzbgeSZLUhroh9LwG+BZAjPH7NLA5kSRJyp9uCD3HA09MaY+HEDr+sp0kSUpXN4SDJ4GFU9o9McbqoTrPnz9v1+LFCx9pflmSJKlFTmukUzeEnu8AfwD8rxDCOcBPZui/uPklSZKkdtMNoeerwLIQwneBAnBZxvVIkqQ2lLtT1iVJUj51w0JmSZKkGRl6JElSLhh6JElSLnTDQua2E0I4G7ghxjiQdS2zEUKYD6wGlgBHAR+MMX4t06JmKYQwD/gsEIBx4LIY48PZVjU7IYQTgXuAZTHGB7OuZ7ZCCPfx3N5aW2KMHXnzQQjhb4E/BBYAn4wxfi7jkmYlhHApcGm9eTTwCuDkGGMlq5pmo/596wsk37fGgb/oxH8nIYSjgM8Dp5NsyXJFjPFn2VZ1ZKb+DAwhvAS4GagB95O8n4msanOmJ2UhhL8B/pHkm0enWgE8HmN8LXAx8A8Z1zMXfwAQY3w1cC1wY7blzE79G/pngKezrmUuQghHA8QYB+r/dWrgGQBeBbwaOBc4NdOC5iDGePPknwdJqP6rTgs8da8HemOMrwKuA/5rxvXM1l8Ae2KM5wB/SYd9/z3Iz8AbgWvqP08KwBuzqg0MPc3wMPCmrIuYoxKwakr7kJs9trsY478CK+vN04DHMixnLj4CfBr4ZdaFzNHLgWNCCGtDCBvqe2t1ootI9gT7KvB14BvZljN3IYSzgJfFGG/KupZZ2gT01g+hPh7Yn3E9s/UfgNsAYowReGm25RyxA38GvhK4s/74NuCCllc0haEnZTHGL9O5/9gAiDHuiTHuDiEsBL4EXJN1TXMRY6yGEL4AfJzk/XSU+uWHnTHG27OuJQV7SQLcRcDbgH/u0GNjXkhyzt8Qz72PQrYlzdl7gQ9kXcQc7CG5tPUgySXtv8+0mtn7IfD7IYRC/ZeCF9Uv03eEg/wMLMQYJ/fG2Q2c0PqqnmPo0UGFEE4FhoEvxhj/Jet65irG+GfAbwGfDSEcm3U9R+hykg04R0jWW/xTCOHkbEuatU3ALTHGWoxxE/A48OsZ1zQbjwO3xxj31X8bf4YO3u09hNAH/HaMcTjrWubgr0n+TH6LZEbxC5OXUzvMapK1PMMkl+fviTGOZ1vSnExdv7MQyPTSqaFHzxNCOAlYC1wdY1yddT1zEUJ4S33BKSSzDBMkixw7RoyxP8Z4bn3NxQ+BP40xPppxWbN1OfBRgBDCKSSXIf4904pm59vA6+q/jZ8CHEsShDpVP3BH1kXMUZnnFsiPAfOBjpkhmeJ3gG/X/71/FdicbTlzdl99DRwka0TvyrAW797SQb0XKAKrQgiTa3sujjF24iLarwCfDyGMknwTvDLG+EzGNeXZ54CbQwjfJrmb4/LDHRDcrmKM3wgh9AN3k/zyeEWH/zYe6Pwfrh8DVocQ7iK5o+69McanMq5pNn4GXB9CeBfJrMifZ1zPXL2TZIZ9AbCRjJcYeAyFJEnKBS9vSZKkXDD0SJKkXDD0SJKkXDD0SJKkXDD0SJKkXPCWdUktF0JYSrIz86+RbCXwI5J9oXan+BpLgFtjjOeEELaSbL73TAjhzcAVJPs19QA3xRj/aRbjjwBv68RDLaW8cqZHUkuFEF4AfA34cP2gy1cDPwDWtOC1/4Bk35PXxxj7gWXAfwohDDX7tSVlz5keSa32BuDOGOMPJp+IMX4hhPBXIYQJYGGM8akQwrtJDrv9EnATyanNz5AcIDuP5KDPx4FvkoSm99WHOwb4U2DfQV77L4G/iTE+UX/dp0MI7yQ5wb4UQng0xngyQAjhVpJDXu8lOTW6j+TMrc/GGD+V2v8NSS3jTI+kVjud5CTmA20C/g/wx/X2JcA/kVwG+/sY42D98Yfqnz8ZuDDG+GHgZcCKGON5JLNIh5q5OY3n7zy8leSgykN5CcllsguB3weuOkxfSW3MmR5JrfYL4HcP8vxvAv8Z+EQI4UFgU4zx8RDC/w28N4RwNVDguRmcLTHGyce/AP4+hLAHeBHwnUO89iMkoeueKc/9Vv3rDzR5avqjwJUhhDeRHAQ5v4H3KKkNOdMjqdX+N8mp8c8GnxDCW4Gd9RPLC8C7gc/WP/0gySLnAeD/5bmze6ae3vyPwGUxxkuBX/JcYDnQPwA3hBCODyGcG0L4X8Df1Z8HmB9COK5+TtDL6s+9C/hejHEFUDrM2JLanDM9kloqxrinvqD4YyGEXyP5PvRjYHm9y+eA64HhevtdwKdCCEcDLwDecZBhvwj8IIRQBh4DTjnEa38thHAscBvJgacvIJm9WVrv8nfA90kugT1Sf+7r9df/zyRriKohhKNm894lZcsDRyXlXgjhVTHG72Zdh6TmMvRIkqRccE2PJEnKBUOPJEnKBUOPJEnKBUOPJEnKBUOPJEnKBUOPJEnKBUOPJEnKhf8fzu26Laq/blcAAAAASUVORK5CYII=">
            <a:extLst>
              <a:ext uri="{FF2B5EF4-FFF2-40B4-BE49-F238E27FC236}">
                <a16:creationId xmlns:a16="http://schemas.microsoft.com/office/drawing/2014/main" id="{3A8B42C2-F6B7-6941-996B-005BC77239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A68101EF-0429-4242-BCD4-158FB27F12D5}"/>
              </a:ext>
            </a:extLst>
          </p:cNvPr>
          <p:cNvSpPr txBox="1"/>
          <p:nvPr/>
        </p:nvSpPr>
        <p:spPr>
          <a:xfrm>
            <a:off x="3392645" y="5812371"/>
            <a:ext cx="5101909" cy="477054"/>
          </a:xfrm>
          <a:prstGeom prst="rect">
            <a:avLst/>
          </a:prstGeom>
          <a:noFill/>
        </p:spPr>
        <p:txBody>
          <a:bodyPr wrap="none" rtlCol="0">
            <a:spAutoFit/>
          </a:bodyPr>
          <a:lstStyle/>
          <a:p>
            <a:r>
              <a:rPr lang="en-US" sz="2500" b="1" dirty="0"/>
              <a:t>correlation between various features</a:t>
            </a:r>
          </a:p>
        </p:txBody>
      </p:sp>
      <p:sp>
        <p:nvSpPr>
          <p:cNvPr id="5" name="TextBox 4">
            <a:extLst>
              <a:ext uri="{FF2B5EF4-FFF2-40B4-BE49-F238E27FC236}">
                <a16:creationId xmlns:a16="http://schemas.microsoft.com/office/drawing/2014/main" id="{C7D77C52-9ECB-1843-B618-56E1BB21F923}"/>
              </a:ext>
            </a:extLst>
          </p:cNvPr>
          <p:cNvSpPr txBox="1"/>
          <p:nvPr/>
        </p:nvSpPr>
        <p:spPr>
          <a:xfrm>
            <a:off x="98854" y="64090"/>
            <a:ext cx="4744056" cy="630942"/>
          </a:xfrm>
          <a:prstGeom prst="rect">
            <a:avLst/>
          </a:prstGeom>
          <a:noFill/>
        </p:spPr>
        <p:txBody>
          <a:bodyPr wrap="none" rtlCol="0">
            <a:spAutoFit/>
          </a:bodyPr>
          <a:lstStyle/>
          <a:p>
            <a:r>
              <a:rPr lang="en-US" sz="3500" b="1" dirty="0"/>
              <a:t>Some EDA visualization: </a:t>
            </a:r>
          </a:p>
        </p:txBody>
      </p:sp>
    </p:spTree>
    <p:extLst>
      <p:ext uri="{BB962C8B-B14F-4D97-AF65-F5344CB8AC3E}">
        <p14:creationId xmlns:p14="http://schemas.microsoft.com/office/powerpoint/2010/main" val="229837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data:image/png;base64,iVBORw0KGgoAAAANSUhEUgAAAj0AAAF1CAYAAAADcludAAAABHNCSVQICAgIfAhkiAAAAAlwSFlzAAALEgAACxIB0t1+/AAAADl0RVh0U29mdHdhcmUAbWF0cGxvdGxpYiB2ZXJzaW9uIDMuMC4xLCBodHRwOi8vbWF0cGxvdGxpYi5vcmcvDW2N/gAAIABJREFUeJzt3X+Y3GV97//nbDYBgcBOaoBikQRs73r8fi89SAv1x7ILBETb2st+t4d4YgvU5utXTitFLdaLoILnHPFS7Kn1F9aIlTacM/7oUS+RhGSXxZ+cAv4Awx0hCYlaSMLOQELAZHbn+8dnFnZDkp3sfmY+M/N5Pq6La+eevfee95Bk97X35/7cd6FWqyFJktTterIuQJIkqRUMPZIkKRcMPZIkKRcMPZIkKRcMPZIkKRcMPZIkKRcMPZIkKRcMPZIkKRcMPZIkKRcMPZIkKRd6sy6g1SYmJmrj4x69IUlSt5g/f94uYPFM/XIXesbHa1Qqe7MuQ5IkpWTx4oWPNNLPy1uSJCkXDD2SJCkXDD2SJCkXDD2SJCkXDD2SJCkXDD2SJCkXDD2SJCkXDD2SJCkXDD2SJCl15fIYq1ZdTbk8lnUpzzL0SJKk1JVKa9i48QFKpVuzLuVZhh5JkpSqcnmM4eE7qNVqDA+va5vZHkOPJElKVam0homJCQAmJibaZrbH0CNJklI1OjpCtVoFoFqtMjo6nHFFCUOPJElKVX//APPmzQNg3rx59PcPZlxRwtAjSZJSNTS0nFqtBkCtVmNo6JKMK0oYeiRJUi4YeiRJUqpKpTUUCknEKBR6XMgsSZK60+joCOPjyULm8XEXMkuSpC7V3z9Ab28vAL29vS5kliRJ3WloaDk9PUnE6OnpcSGzJEnqTsXiIgYHL6BQKDA4uIxicVHWJQHQm3UBkiSp+wwNLWf79m1tM8sDUJi8jz4v9u8fr1Uqe7MuQ5IkpWTx4oX3AGfN1M/LW5IkKRcMPZIkKRcMPZIkKRcMPZIkKRcMPZIkKRcMPZIkKRcMPZIkKRcMPZIkKRcMPZIkKReacgxFCOFS4NJ682jgFcAA8D+AKrA2xviBEEIP8Eng5cCvgLfGGB8KIZwzl77NeE+SJKmzNWWmJ8Z4c4xxIMY4ANwD/BXwaeDNwGuAs0MIZwJ/BBwdY/w94D3AR+tDzLWvJEnSNE29vBVCOAt4GXArcFSM8eEYYw24HTifJKh8CyDG+H3grBDC8Sn0lSRJmqbZa3reC3wAOB54csrzu4ET6s8/MeX58ZT6SpIkTdO00BNC6AN+O8Y4TBJMFk759EKgcpDne1LqK0mSNE0zZ3r6gTsAYoxPAvtCCGeEEArARcBdwHeA1wPUFyT/JKW+kiRJ0zTl7q26AGye0n4b8M/APJK7rH4QQvg/wLIQwneBAnBZGn2b+J4kSVKHKtRqtaxraKn9+8drlcrerMuQJEkpWbx44T3AWTP1c3NCSZKUC4YeSZKUC4YeSZKUC4YeSZKUC4YeSZKUC4YeSZKUC4YeSZKUC4YeSZKUC4YeSZKUC4YeSZKUC4YeSZKUC4YeSZKUC4YeSZKUC4YeSZKUC4YeSZKUC4YeSZKUC4YeSZKUC4YeSZKUC4YeSZKUC4YeSZKUC4YeSZKUC4YeSZKUC4YeSZKUC4YeSZKUC4YeSZKUC71ZFyBJkjrHyMh6NmxYN2O/SqUMQF9fcca+5523jIGB8+dc20wMPZIkKXXlcuOhp1UKtVot6xpaav/+8VqlsjfrMiRJOqhyeYwbb7yBq666mmJxUdblzNq1174HgOuu+1DTX2vx4oX3AGfN1M81PZIktZFSaQ0bNz5AqXRr1qV0HUOPJEltolweY3j4Dmq1GsPD6yiXx7IuqasYeiRJahOl0homJiYAmJiYcLYnZYYeSZLaxOjoCNVqFYBqtcro6HDGFXUXQ48kSW2iv3+A3t7kxure3l76+wczrqi7NO2W9RDC3wJ/CCwAPgncCdwM1ID7gStijBMhhPcBbwCqwJUxxrtDCC+Za99mvS9JkpplaGg5w8N3ANDT08PQ0CUZV9RdmjLTE0IYAF4FvBo4FzgVuBG4Jsb4WqAAvDGEcGb982cDlwCfqA8xp77NeE+SJDVbsbiIwcELKBQKDA4u6+hb1ttRsy5vXQT8BPgq8HXgG8ArSWZ7AG4DLgBeA6yNMdZijNuA3hDC4hT6SpLUkYaGlvPSl77MWZ4maNblrRcCpwG/DywFvgb0xBgnd0LcDZwAHA88PuXrJp8vzLGvJEkdqVhcxPXX35B1GV2pWaHnceDBGOM+IIYQniG5xDVpIVABnqw/PvD5iTn2lSRJmqZZl7e+DbwuhFAIIZwCHAusr6/1AbgYuAv4DnBRCKEnhPBiktmgXcB9c+wrSZI0TVNCT4zxG8B9wN0ka3quAN4JfCCE8D2SO7q+FGO8hySkfA/4cr0fc+3bjPckSVIrlMtjrFp1tbsxN4EHjkqS1EZuuukTrF17Gxde+HpWrnx71uXMmgeOSpKkQ/LsreYy9EiS1CY8e6u5DD2SJLUJz95qLkOPJEltwrO3msvQI0lSmxgaWk5PT/Kj2bO30mfokSSpTXj2VnM17ZR1SZJ05IaGlrN9+zZneZrA0CNJUhvx7K3m8fKWJEnKBUOPJEltxGMomsfQI0lSGymV1rBx4wNuTNgEhh5JktqEx1A0l6FHkqQ24TEUzWXokSSpTXgMRXMZeiRJahMeQ9Fchh5JktqEx1A0l6FHkqQ24TEUzWXokSR1hW7Z32ZoaDkvfenLnOVpAkOPJKkrdMv+NpPHUDjLkz5DjySp47m/jRph6JEkdTz3t1EjDD2SpI7n/jZqhKFHktTx3N9GjTD0SJI6nvvbqBGGHklSx3N/GzWiN+sCJElKw9DQcrZv3+Ysjw7J0CNJ6gqT+9tIh+LlLUmSlAuGHkmSlAuGHkmSlAuGHkmSlAuGHkmSlAuGHkmS2ki5PMaqVVd7aGoTNO2W9RDCfcAT9eYW4DPA/wCqwNoY4wdCCD3AJ4GXA78C3hpjfCiEcM5c+jbrPUmS1Gyl0ho2bnyAUulWVq58e9bldJWmzPSEEI4GiDEO1P+7DPg08GbgNcDZIYQzgT8Cjo4x/h7wHuCj9SHm2leSpI5TLo8xPHwHtVqN4eF1zvakrFmXt14OHBNCWBtC2BBC6AeOijE+HGOsAbcD55MElW8BxBi/D5wVQjg+hb6SJHWcUmkNExMTAExMTFAq3ZpxRd2lWaFnL/AR4CLgbcDn689N2g2cABzPc5fAAMbrzz05x76SJHWc0dERqtUqANVqldHR4Ywr6i7NCj2bgFtijLUY4yaSsDL19LeFQIUksCw8oJ4Dn5tNX0mSOk5//wC9vcly297eXvr7BzOuqLs0K/RcTn3NTQjhFOAY4KkQwhkhhALJDNBdwHeA19f7nQP8JMb4JLBvjn0lSeo4Q0PL6elJfjT39PR4eGrKmhV6Pgf0hRC+DfxPkhD0VuCfgbuB+2KMPwC+CjwTQvgu8DHgr+tf/7Y59pUkqeMUi4sYHLyAQqHA4OAyisVFM3+RGlao1WpZ19BS+/eP1yqVvTN3lCQpA+XyGDfeeANXXXV1R4eea699DwDXXfehpr/W4sUL7wHOmqlf0/bpkSRJR65YXMT119+QdRldydAjSVILjIysZ8OGdTP2q1TKAPT1FWfse955yxgYcKeWRhl6JElqI+Vy46FHR8bQI0lSCwwMnN/QrEwr18LkjQeOSpKkXDD0SJKkXPDyliRJYvXqm9i6dXNq423Zkow1ebkuLUuWnM7ll6+c1dcaeiRJElu3bub+n21ifPFJqYxXOOooAH5UeWKGno2bt/OxOX29oUeSJAEwvvgknvrjt2RdxiEd++UvzunrXdMjSZJywdAjSZJywdAjSZJywdAjSZJywdAjSZJywdAjSZJywdAjSZJywdAjSeoK5fIYq1ZdTbk8lnUpalOGHklSVyiV1rBx4wOUSrdmXYralKFHktTxyuUxhofvoFarMTy8ztkeHVTDoSeE8JshhItDCL8RQig0syhJko5EqbSGiYkJACYmJpzt0UE1FHpCCP8F+DTw34D/B/h4M4uSJOlIjI6OUK1WAahWq4yODmdckdpRozM9lwAXAJUY498BZzevJEmSjkx//wCFQnIRolAo0N8/mHFFakeNnrI+GY5q9Y+/akItkiTNyrJlF3P77d8EoFarceGFr8u4os5TqZSZt3PnnE8yb6Z5Ox+jwsSsv77RmZ5/AUaBl4QQvgn866xfUZKklK1bd9u09tq138qoErWzhmZ6Yoz/EELYALwMeDDG+JPmliVJUuPuvHP4gPYGVq58e0bVdKa+viKP0MNTf/yWrEs5pGO//EX6+k6Y9dc3upD5L4C/iDGWgI+GENr3/4gkKXeKxeK09qJFizKqRO2s0TU9/x/wqvrjN5Bc6mrfi36SpFzZseOxae3HHns0o0rUzhpd0zMeY3wGIMa4n+cWNEuSJHWERmd6/ncI4S7gbuBM4GvNK0mSpCPz2teey8jIhintgeyKUdtqaKYnxvhB4C9JQs+VMcYPNbUqSZKOwIoVl9HTk/xI6+npYcWKS7MtSG3psKEnhPDW+sf/DvwJ8HLgP4UQ/lsLapMkqSHF4iL6+wcA6O8fpFh0IbOeb6bLW9vrH38GjDe5FkmSZm3FisvYsWOHszw6pMOGnhjj7fWHl8QYL2xBPZIkTTMysp4NG9bN2K9SKQPwsY99eMa+5523jIGB8+dcmzpLowuZKyGEPwQ2QbL/c4xx0+G+IIRwInAPsAyoAjeT3PV1P3BFjHEihPA+klvgqyRrhe4OIbxkrn0bfE+SpC5SLiehp6+vOENP5VWjoWcx8NdT2jXgvEN1DiHMBz4DPF1/6kbgmhjjSAjh08AbQwiPAOeSHF56KvBl4Hfm2hf4aoPvSZLUAQYGzm9oVubaa98DwHXXea+NDm7G0BNCOB54Q4xx7xGM+xHg08Df1tuvBO6sP74NuBCIwNoYYw3YFkLoDSEsTqGvoUeSJD3PTHdv/RfgR8CPQggXNTJgCOFSYOeU9UAAhXpgAdgNnAAcDzwxpc/k83PtK0mS9DwzzfS8GQgkoeOLwO2H7w7A5UAthHAB8Argn4ATp3x+IVABnqw/PvD5iTn2lSRJep6ZNid8Jsa4L8a4C1jQyIAxxv4Y47kxxgHgh8CfAreFEAbqXS4G7gK+A1wUQugJIbwY6Km/zn1z7CtJkvQ8jZ69BVCYw+u8E/hACOF7JOHpSzHGe0hCyvdIFiZfkUbfOdQoSblULo+xatXVlMtjWZciNdVMl7deFkL4F5LAM/kYgBjjm2cavD7bM+ncg3z+/cD7D3hu01z7SpIaVyqtYePGByiVbmXlyrdnXU7HWb36JrZu3ZzaeFu2JGNN3o2WhiVLTufyy1emNl6nmin0/MmUx59uZiGSpNYrl8cYHr6DWq3G8PA6hoYu8QiHI7R162Z+9rMf88LFtZk7N2DBUcnHcuVHqYy3a+dcLtR0l5l2ZL4TIIQwD7gUeDEwTLIRoCSpw5VKa5iYSO4JmZiYcLZnll64uMab3rQv6zIO6itfaWhJbi40uqbnM8BpJPvgLCS5I0uS1OFGR0eoVqsAVKtVRkeHM65Iap5GQ88ZMcZrgadjjF/H/XAkqSv09w9QKCSXPwqFAv39gxlXJDVPo6GnN4TwQoAQwkKm748jSepQy5ZdTK2WrEWp1WpceOHrMq5Iap5GQ881JHvlnAV8H7iuaRVJklpm3brbps30rF37rYwrkpqnodATY7wzxhiAM4D/K8a4rrllSZJaYXR0ZNpMj2t61M0Oe/dWfdO/592DF0IgxviqplUlSWqJ/v4B1q9fS7Vapbe31zU96moz7dNzSUuqkCRlYmhoOcPDdwDQ09PD0JDf9tW9Dnt5K8b4SIzxEWA+yeGjf0ayX897m1+aJKnZisVFDA5eQKFQYHBwmRsTqqs1upB5cl+e1wBLgV9rTjmSpFYbGlrOS1/6Mmd51PUaDT17Y4z/Hfh5jPFS4KTmlSRJaqVicRHXX3+Dszzqeo2GnkII4WRgYQjhWMB/GZIkqaM0Gno+APwR8HVgG3Bb0yqSJElqgpluWT8T+Bzwu8ALgU8BjwOjzS9NkiQpPTPdsv5fgT+LMe4PIXwQuBh4iGSm52vNLk6SJLXOvJ2PceyXv5jKWIW9ewCoHXNcKuNBUh99sz/+c6bQ0xNj/HEI4RTg2BjjvQAhBM/ekqQuUS6PceONN3DVVVe7mDnHliw5PdXxtpQfB2DpKS9Kb9C+E+ZU54yhp/7xdcAdACGEo4CFs35FSVJbKZXWsHHjA5RKt7Jy5duzLqfjVCpldu0s8JWvLMi6lIPatbNAgfKM/S6/fGWqr3vtte8B4LrrPpTquHMx00LmO0II3wHeD3w8hHAGyWLm/9nswiRJzVcuj7F+/VpqtRrr199OuTyWdUlS0xx2pifGeEMI4WvAjhjj4/XQ86kY41dbU54kqZlKpTVUq1UAqtWqsz2z0NdXpMY23vSmfVmXclBf+coC+vqKWZfRFma8ZT3GuDHG+Hj98cMGHknqHiMjGw5or8+oEqn5Gt2nR5LUhXp7ew/blrqJoUeScuypp/Ycti11E0OPJOXYr//6KdPap6R5e7HUZgw9kpRjS5YsndY+7bSlh+gpdT5DjyTl2A9/eN8B7XszqkRqPkOPJOVYf//AAe3BbAqRWsDQI0k5dvbZr5rWPuecVx2ip9T5vDdRknLsH//xU9Pan/3sp/j4xz+TUTWdK81jKPbuTT4ec0wqw7FrZ4FiXzpjdTpDjyTl2C9/+YsD2j/PqJLOlfZBnZXyZgBedEo64xb70q+xUxl6JCnHCoUCtVptWltHJg8HdXYL1/RIUo4dffTRh21L3cTQI0k59vTTTx+2LXWTplzeCiHMAz4LBGAcuAwoADcDNeB+4IoY40QI4X3AG4AqcGWM8e4Qwkvm2rcZ70uSus2pp76Y7du3TWmf1rLXXr36JrZu3ZzaeFu2JGNNXh5Kw5Ilp6d++UrZadaanj8AiDG+OoQwANxIEnquiTGOhBA+DbwxhPAIcC5wNnAq8GXgd+r9Z90X8CR4SWrAO97xbt71rr98tn3lle9q2Wtv3bqZGDdy3HHHpTRisjbpF7/Ynspoe/Z4Dlm3aUroiTH+awjhG/XmacBjJDM0d9afuw24EIjA2hhjDdgWQugNISwGXjnHvoYeSbk3MrKeDRvWzdivt7eXarXKggVHsXr1TYfte955yxgYOD+tEjnuuOM488wzUxsvTffe6+7U3aZpa3pijNUQwheAjwNfAgr1wAKwGzgBOB54YsqXTT4/176SpAb19ia///7Gb5yacSVSczX1lvUY45+FEK4GfgC8YMqnFgIV4Mn64wOfn5hjX0nKvYGB8xualfEWaeVFU2Z6QghvCSH8bb25lySY/Ft9fQ/AxcBdwHeAi0IIPSGEFwM9McZdwH1z7CtJkjRNs2Z6vgJ8PoQwCswHrgQ2Ap8NISyoP/5SjHE8hHAX8D2SAHZF/evfOZe+TXpPkiSpgzVrIfNTwJ8c5FPnHqTv+4H3H/Dcprn2lSRJmsrNCSVJUi4YeiRplsrlMVatuppyeSzrUiQ1wNAjSbN0yy2f56c/vZ9bbrk561IkNcDQI0mzUC6PceedwwDceecGZ3ukDmDokaRZuOWWz1OrJfui1mo1Z3ukDmDokaRZuOuuOw9oj2RTiKSGGXokaRYmJiYO25bUfpp6DIUkdauenh7Gx8entXVkKpUyu3fvbtuDPXfv3k2lUs66DKXIf6WSNAuvfe25B7QHsilEUsOc6ZGkWVix4jJGRjZMaV+aXTEdqq+vyFNP7eHMM8/MupSDuvfee+nrK2ZdhlLkTI/UIdwIT5LmxtAjdYhSaQ0bNz5AqXRr1qWI5Jb16e2bsylEUsMMPVIHKJfHGB6+g1qtxvDwOmd72sDo6MgB7eFsCpHUMEOP1AFKpTXP3hI9MTHhbE8bmJioHbYtqf0YeqQOMDo6QrVaBaBarTqr0Abmzes5bFtS+/FfqdQB+vsH6O1Nbrbs7e2lv38w44p04oknTWufdNLJGVUiqVGGHqkDDA0tf3bzu56eHoaGLsm4IpXL0zetGxtznZXU7gw9UgcoFhcxOHgBhUKBwcFlFIuLsi4p98455/cOaL8qo0okNcrNCaUOMTS0nO3btznL02QjI+vZsGHdjP1+/vPt09r33XcP1177nkP2P++8ZQwMnD/n+iTNnqFH6hDF4iKuv/6GrMtQ3e7dTx62Lan9GHokaYqBgfMbmpG56aZPcPvt3wRg3rx5XHDB61i58u3NLk8drNFZxC1bNgMcduZwkjOIR8Y1PZJaqluO0xgaWk6hUACS0ONlR6WlWCxSLHrmVzM40yOppaYep9HJMyPF4iL6+oqUy2MuLp+DPXv2cO+996Yy1r59+wBYsGBBKuPt2bMnlXEmNTqLqOYx9EhqmXJ5jPXr11Kr1Vi//naGhi7p6LCwePGJ/OpXz7R8lmf16pvYunVzauMdyeWURi1ZcjqXX75yxj5pmnwfL3rRqamNmXaNypahR1LLlEprpu0s3emzPfPnz2fp0jNaHty2bt3M5riJUxemsyHi8RwNwP5fprMYe/vuRxvqN1MoOlKToe266z6U6rjqHoYeSS0zMrLhgPb6jg49WTp14cm883cvy7qMg/ro3Z+fuZOUARcyS2qZyaM0DtWWpGYy9Ehqmaee2nPYtiQ1k6FHUst4SKekLBl6JLXM5L42kpQFQ4+klnnssUcP25akZjL0SGqZU0998QHt0zKqRFIeGXoktcxll03flyXtfVok6XAMPZJa5gc/+O609ve//91D9JSk9KW+SUYIYT6wGlgCHAV8EPgpcDNQA+4HrogxToQQ3ge8AagCV8YY7w4hvGSufdN+T5LSMTo6ckB72M0JJbVMM2Z6VgCPxxhfC1wM/ANwI3BN/bkC8MYQwpnAucDZwCXAJ+pfP6e+TXg/klLyilf8xwPaZ2ZUiaQ8asZ2qCXgS1PaVeCVwJ319m3AhUAE1sYYa8C2EEJvCGFxCn2/2oT3JCkFmzc/fED7oYwq6WyVSpmx3Tvb9riH7bsfZVFlPOsypOdJPfTEGPcAhBAWkoSfa4CP1AMLwG7gBOB44PEpXzr5fGGOfSW1KW9Zl5Slphx8E0I4lWTG5ZMxxn8JIXx4yqcXAhXgyfrjA5+fmGNfSepqfX1Fjt07r60PHJ3fd3zWZUjPk/qanhDCScBa4OoY4+r60/eFEAbqjy8G7gK+A1wUQugJIbwY6Ikx7kqhryRJ0vM0Y6bnvUARWBVCWFV/7h3A34cQFgAbgS/FGMdDCHcB3yMJX1fU+74T+Oxs+zbh/UhqwMjIejZsWHfEX3ftte855OfOO28ZAwPnz6UsSXpWM9b0vIMk5Bzo3IP0fT/w/gOe2zTXvpLa0wkn9PHEE5VpbUlqlaas6ZGUPwMD5884K1Muj/HWt74FgJ6eHj760Y9TLC5qRXmSUtLorO6WLZuBw8/mTmrVrK6hR1LLFIuLnp3t6e8fNPBIXaxYLGZdwvMYeiS11Eknncz+/ftYseLSlr7u6tU3sXXr5lTHPJLfZBu1ZMnpDZ1Jtn33o6nt0/Pkr/YAcPxRx6Uy3vbdj3I63r3VrRqZ1W1Xhh5JLTV//nyWLj2j5bM8W7duJv70fhYuSPHb3niya8YvH3owleF276s21G/JktNTeb1JT27ZBcCvnXJKKuOdzvGp1yilwdAjZazR6+OVShlI9miZiXc9HdzCBb387kntN+U+6e7Hyg31S/t0+smZquuu+1Cq40rtxtAjdYhyufHQI0l6PkOPlLFGr4/727gkzU0zTlmXJEk5Vy6PsWrV1ZTLY1mX8ixDjyRJSl2ptIaNGx+gVLo161KeZeiRJEmpKpfHGB6+g1qtxvDwuraZ7XFNj6RcqFTK7N5XbfgOqSzs3ld99i49qZOVSmuYmEi2dJiYmKBUupWVK9+ecVXO9EiSpJSNjo5QrSb7TlWrVUZHhzOuKOFMj6Rc6OsrsnfXY22/T49bEqgb9PcPsH79WqrVKr29vfT3D2ZdEuBMjyRJStnQ0HJ6epKI0dPTw9DQJRlXlDD0SJKkVBWLixgcvIBCocDg4LK2OVzYy1uSJCl1Q0PL2b59W9vM8oChRzlQLo9x4403cNVVV7fNbxudJO3TybM8mVydqdHz6Y7k75bn0zVfsbiI66+/IesypjH0qOtN3SCrHW6Z7DRbt25m04Ob6DvmxFTGmzdxFAA7tlVSGa+yd0cq46jzFYsuAtfhGXrU1Q7cIGto6BJne2ah75gTGfzt9pminmr4wfbZ7VXN0ej5dNJMDD3qau26QZaykfbmhL8aT/5uHTUvnXtCdu+rpjKOpIMz9KirHWyDLENPPi1ZcnrqY06uITllaXpjN6NOSQlDj7pau26QpdZrxkLnyQWz1133odTHlpQ+Q4+62tDQcoaH7wDaa4OsTlKplKns3dm2a2cqe3ewoFLLugxJHcDNCdXV2nWDLEnpK5fHWLXq6rY50Vvtx5kedaxG9+54/PFdzJ8/ny1bHp5x/w737ni+vr4i+54stPXdW319fVmXoTbg9hSaiaFHXe/JJ5+kt3c+8+fPb+nruqmf1DpuT6FGGHrUsRrduyOrxaZbt27m4Qd+wskpjXdM/eNTD/wklfEeTWUUqT24PYUaYeiRmuhk4M8pZF3GQX0OF/+qe7g9hRph6JE0o8reHandvfXM/qcAOHr+samMV9m7gxNxTc/B5OnMKrenUCMMPZIOK+3N8rZsSe6sOfHFL0plvBPpc0O/OeqGM6vcnkKNMPRIOqy0Fzq7oV/r5OnMqsntKdauvc3tKXRIhh5JUlcYGlrO9u3bnOXRIRl6pCapVMrson0XDP878MJKeodvSlkrFhdx/fU3ZF2G2ljTQk8I4WzghhjjQAjhJcDNQA24H7gixjgRQngf8AagClwZY7w7jb7Nek+SJKlzNSX0hBD+BngL8FT9qRuBa2KMIyGETwNvDCE8ApwLnA2cCnwZ+J259gW+2oz3JB2pvr4i83/x87a+Zf3Yvs5fwCpJjWrW2VsPA2+w7mwOAAANYUlEQVSa0n4lcGf98W3ABcBrgLUxxlqMcRvQG0JYnEJfSZKk52nKTE+M8cshhCVTnirEGCcXNuwGTgCOBx6f0mfy+bn2VYfz+AZJUjO0aiHz1HU2C4EK8GT98YHPz7WvOtzWrZu5f9OPSW2/uXnJh/t3/Did8fxbJkkdqVWh574QwkCMcQS4GBgGHgI+HEL4CPAbQE+McVcIYa591Q36YGKgPdek94w066qwJKmZWvXd+53AB0II3wMWAF+KMd4D3AV8j2Rh8hVp9G3R+5GkrlEuj7Fq1dWUy2NZlyI1VdNmemKMW4Fz6o83kdx9dWCf9wPvP+C5OfeV2sWjpLdPz576x+NSGS2p7YyUxlJnK5XWsHHjA55Mrq7n5oRqO5VKGSptfBmpApUFM2/ql/Z5UDvqC7JPWprOuGeQfo3qPOXyGMPDd1Cr1RgeXsfQ0CUe4aCuZeiRmsQzq7rf/v37+fnPt1Euj3VsUCiV1jAxkayfm5iYcLZHXc3Qo7bT11fk5/u2t/VC5j439Zu1bggKk3bu3MHevXs7OiiMjo5QrVYBqFarjI4Od+x7kWZi6JGUipGR9WzYsG7Gfg8//BDj41Xe/e53cMopLzps3/POW9byU8IbfR/79+9/duHv2rXfZMuWh5k/f/4h+2fxXhrR3z/A+vVrqVar9Pb20t8/mHVJUtMYetSe0lzT80z949HpDEcFODGlsXJm//79jI8nswqVSpnFi088bFBoZzt37nj2ca1WY+fOHTOGuHY0NLSc4eE7AOjp6fGEcnU1Q4/aTtqLayd3ZF56YkrjnugC4IMZGDh/xpmMm276BA89tImJiQkKhQJLl57RdpdSGnkfACtWDE1rP/PMMx253qpYXMTg4AWsXXsbg4PLOv6So3Q4hh61HRcAd6/R0ZFpi2Y7ef1IN10WGhpazvbt25zlUddr03uCJXWjV7ziPx7QPjOjSuZuaGg5PT3Jt9BOvyxULC7i+utvcJZHXc/QI6lltm7dMq39yCNbDtGz/U1eFioUCl4WkjqEl7cktcy///svp7V/+ctfZFRJOrwsJHUWQ0+DGr2NtVJJduptZB+Xdr2FVWqWY445hr17905pH5thNXM3eVlIUmcw9KSsXG489KTtuuuu4Wc/2zRjv2p1/7ObkaWlt7eX3t6Zbz3+zd/8La699oOpvrY6x9NPP31Ae+8hekpS+nIfelavvomtWzdn8tobNqxraPYIklukZ7qradeunTyzdw9HzZvhgMtaAdLe7Lg6Tm38mcN2+dV4gV27dqb8wuoktVrtsG1Jaqbch56tWzdz/4ORiWPSWYRYmEj+l/54W3o/3Hv2jjXUr6+vyMKntnDNWXtm7pyBD/7bcczz+IZcmzdvHuPj49PaktQquQ89ABPHLOKZ//D7WZdxSEf/9BtZl9CWGl1nNbk54eR+PYfjOqvmeu1rz2VkZMOU9kB2xUjKndyHnkqlTM/ex9s6WPTsfZxKJfd/VLNWLDq71C5WrLjs2Q0Ke3p6WLHi0qxLkpQj/iTtMtv2zOOD/3ZcKmM9sa8AwAkL0ll3sW3PPJamMlKi0eMC1D6KxUX09w8wMrKB/v5B97aR1FK5Dz19fUV+/uiOmTs2qLA/uTulNv8FqY0JhYbuBkv7PKgn6peFFr0onXGXks2ZVeXyGDfeeANXXXW1P2TbwIoVl7Fjxw5neSS1XO5DT9MOt3zx4hRHXdxQnZ5ZdXCl0ho2bnyAUunWjj3nqZu4t42krOQ+9DQaFBpdNHskXDTbfOXyGMPDd1Cr1RgeXsfQ0CXO9khSTnn2VsqKxaILZ9tIqbRm2qnepdKtGVckScpKIW+bg+3fP16rVPK9C+yR3uq9dOnMl9baddZqxYqhabv+vuAFx3DLLaUMK3q+PP15SFIzLF688B7grJn6OdOjQ+qGWav+/gF6e5OruL29vfT3D2Zc0ex1w5+HJGXJmR51tXJ5jLe//c/Zt28fCxYs4JOf/JxreiSpyzjTI5HcKTQ4eAGFQoHBwWUGHknKsdzfvaXuNzS0nO3btzE0dEnWpUiSMuTlLUmS1NG8vCVJkjSFoUeSJOWCoUeSJOWCoUeSJOWCoUeSJOWCoUeSJOVCx+/TE0LoAT4JvBz4FfDWGOND2VYlSZLaTTfM9PwRcHSM8feA9wAfzbgeSZLUhroh9LwG+BZAjPH7NLA5kSRJyp9uCD3HA09MaY+HEDr+sp0kSUpXN4SDJ4GFU9o9McbqoTrPnz9v1+LFCx9pflmSJKlFTmukUzeEnu8AfwD8rxDCOcBPZui/uPklSZKkdtMNoeerwLIQwneBAnBZxvVIkqQ2lLtT1iVJUj51w0JmSZKkGRl6JElSLhh6JElSLnTDQua2E0I4G7ghxjiQdS2zEUKYD6wGlgBHAR+MMX4t06JmKYQwD/gsEIBx4LIY48PZVjU7IYQTgXuAZTHGB7OuZ7ZCCPfx3N5aW2KMHXnzQQjhb4E/BBYAn4wxfi7jkmYlhHApcGm9eTTwCuDkGGMlq5pmo/596wsk37fGgb/oxH8nIYSjgM8Dp5NsyXJFjPFn2VZ1ZKb+DAwhvAS4GagB95O8n4msanOmJ2UhhL8B/pHkm0enWgE8HmN8LXAx8A8Z1zMXfwAQY3w1cC1wY7blzE79G/pngKezrmUuQghHA8QYB+r/dWrgGQBeBbwaOBc4NdOC5iDGePPknwdJqP6rTgs8da8HemOMrwKuA/5rxvXM1l8Ae2KM5wB/SYd9/z3Iz8AbgWvqP08KwBuzqg0MPc3wMPCmrIuYoxKwakr7kJs9trsY478CK+vN04DHMixnLj4CfBr4ZdaFzNHLgWNCCGtDCBvqe2t1ootI9gT7KvB14BvZljN3IYSzgJfFGG/KupZZ2gT01g+hPh7Yn3E9s/UfgNsAYowReGm25RyxA38GvhK4s/74NuCCllc0haEnZTHGL9O5/9gAiDHuiTHuDiEsBL4EXJN1TXMRY6yGEL4AfJzk/XSU+uWHnTHG27OuJQV7SQLcRcDbgH/u0GNjXkhyzt8Qz72PQrYlzdl7gQ9kXcQc7CG5tPUgySXtv8+0mtn7IfD7IYRC/ZeCF9Uv03eEg/wMLMQYJ/fG2Q2c0PqqnmPo0UGFEE4FhoEvxhj/Jet65irG+GfAbwGfDSEcm3U9R+hykg04R0jWW/xTCOHkbEuatU3ALTHGWoxxE/A48OsZ1zQbjwO3xxj31X8bf4YO3u09hNAH/HaMcTjrWubgr0n+TH6LZEbxC5OXUzvMapK1PMMkl+fviTGOZ1vSnExdv7MQyPTSqaFHzxNCOAlYC1wdY1yddT1zEUJ4S33BKSSzDBMkixw7RoyxP8Z4bn3NxQ+BP40xPppxWbN1OfBRgBDCKSSXIf4904pm59vA6+q/jZ8CHEsShDpVP3BH1kXMUZnnFsiPAfOBjpkhmeJ3gG/X/71/FdicbTlzdl99DRwka0TvyrAW797SQb0XKAKrQgiTa3sujjF24iLarwCfDyGMknwTvDLG+EzGNeXZ54CbQwjfJrmb4/LDHRDcrmKM3wgh9AN3k/zyeEWH/zYe6Pwfrh8DVocQ7iK5o+69McanMq5pNn4GXB9CeBfJrMifZ1zPXL2TZIZ9AbCRjJcYeAyFJEnKBS9vSZKkXDD0SJKkXDD0SJKkXDD0SJKkXDD0SJKkXPCWdUktF0JYSrIz86+RbCXwI5J9oXan+BpLgFtjjOeEELaSbL73TAjhzcAVJPs19QA3xRj/aRbjjwBv68RDLaW8cqZHUkuFEF4AfA34cP2gy1cDPwDWtOC1/4Bk35PXxxj7gWXAfwohDDX7tSVlz5keSa32BuDOGOMPJp+IMX4hhPBXIYQJYGGM8akQwrtJDrv9EnATyanNz5AcIDuP5KDPx4FvkoSm99WHOwb4U2DfQV77L4G/iTE+UX/dp0MI7yQ5wb4UQng0xngyQAjhVpJDXu8lOTW6j+TMrc/GGD+V2v8NSS3jTI+kVjud5CTmA20C/g/wx/X2JcA/kVwG+/sY42D98Yfqnz8ZuDDG+GHgZcCKGON5JLNIh5q5OY3n7zy8leSgykN5CcllsguB3weuOkxfSW3MmR5JrfYL4HcP8vxvAv8Z+EQI4UFgU4zx8RDC/w28N4RwNVDguRmcLTHGyce/AP4+hLAHeBHwnUO89iMkoeueKc/9Vv3rDzR5avqjwJUhhDeRHAQ5v4H3KKkNOdMjqdX+N8mp8c8GnxDCW4Gd9RPLC8C7gc/WP/0gySLnAeD/5bmze6ae3vyPwGUxxkuBX/JcYDnQPwA3hBCODyGcG0L4X8Df1Z8HmB9COK5+TtDL6s+9C/hejHEFUDrM2JLanDM9kloqxrinvqD4YyGEXyP5PvRjYHm9y+eA64HhevtdwKdCCEcDLwDecZBhvwj8IIRQBh4DTjnEa38thHAscBvJgacvIJm9WVrv8nfA90kugT1Sf+7r9df/zyRriKohhKNm894lZcsDRyXlXgjhVTHG72Zdh6TmMvRIkqRccE2PJEnKBUOPJEnKBUOPJEnKBUOPJEnKBUOPJEnKBUOPJEnKBUOPJEnKhf8fzu26Laq/blcAAAAASUVORK5CYII=">
            <a:extLst>
              <a:ext uri="{FF2B5EF4-FFF2-40B4-BE49-F238E27FC236}">
                <a16:creationId xmlns:a16="http://schemas.microsoft.com/office/drawing/2014/main" id="{3A8B42C2-F6B7-6941-996B-005BC77239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321A1630-A5B7-5944-9AA7-790227E8212C}"/>
              </a:ext>
            </a:extLst>
          </p:cNvPr>
          <p:cNvPicPr>
            <a:picLocks noChangeAspect="1"/>
          </p:cNvPicPr>
          <p:nvPr/>
        </p:nvPicPr>
        <p:blipFill>
          <a:blip r:embed="rId2"/>
          <a:stretch>
            <a:fillRect/>
          </a:stretch>
        </p:blipFill>
        <p:spPr>
          <a:xfrm>
            <a:off x="94617" y="904040"/>
            <a:ext cx="5848983" cy="3803884"/>
          </a:xfrm>
          <a:prstGeom prst="rect">
            <a:avLst/>
          </a:prstGeom>
        </p:spPr>
      </p:pic>
      <p:pic>
        <p:nvPicPr>
          <p:cNvPr id="5" name="Picture 4">
            <a:extLst>
              <a:ext uri="{FF2B5EF4-FFF2-40B4-BE49-F238E27FC236}">
                <a16:creationId xmlns:a16="http://schemas.microsoft.com/office/drawing/2014/main" id="{39DAB4B2-DDFE-AF41-B90F-152CECBB4C36}"/>
              </a:ext>
            </a:extLst>
          </p:cNvPr>
          <p:cNvPicPr>
            <a:picLocks noChangeAspect="1"/>
          </p:cNvPicPr>
          <p:nvPr/>
        </p:nvPicPr>
        <p:blipFill>
          <a:blip r:embed="rId3"/>
          <a:stretch>
            <a:fillRect/>
          </a:stretch>
        </p:blipFill>
        <p:spPr>
          <a:xfrm>
            <a:off x="6248400" y="985420"/>
            <a:ext cx="5598718" cy="3641124"/>
          </a:xfrm>
          <a:prstGeom prst="rect">
            <a:avLst/>
          </a:prstGeom>
        </p:spPr>
      </p:pic>
      <p:sp>
        <p:nvSpPr>
          <p:cNvPr id="2" name="TextBox 1">
            <a:extLst>
              <a:ext uri="{FF2B5EF4-FFF2-40B4-BE49-F238E27FC236}">
                <a16:creationId xmlns:a16="http://schemas.microsoft.com/office/drawing/2014/main" id="{734A8DD7-5A95-274A-83BE-92DFBAC35D1C}"/>
              </a:ext>
            </a:extLst>
          </p:cNvPr>
          <p:cNvSpPr txBox="1"/>
          <p:nvPr/>
        </p:nvSpPr>
        <p:spPr>
          <a:xfrm>
            <a:off x="990085" y="4827133"/>
            <a:ext cx="4420249" cy="430887"/>
          </a:xfrm>
          <a:prstGeom prst="rect">
            <a:avLst/>
          </a:prstGeom>
          <a:noFill/>
        </p:spPr>
        <p:txBody>
          <a:bodyPr wrap="none" rtlCol="0">
            <a:spAutoFit/>
          </a:bodyPr>
          <a:lstStyle/>
          <a:p>
            <a:r>
              <a:rPr lang="en-US" sz="2200" b="1" dirty="0"/>
              <a:t>Box plot of </a:t>
            </a:r>
            <a:r>
              <a:rPr lang="en-US" sz="2200" b="1" dirty="0" err="1"/>
              <a:t>overallQual</a:t>
            </a:r>
            <a:r>
              <a:rPr lang="en-US" sz="2200" b="1" dirty="0"/>
              <a:t> with outliers</a:t>
            </a:r>
          </a:p>
        </p:txBody>
      </p:sp>
      <p:sp>
        <p:nvSpPr>
          <p:cNvPr id="6" name="TextBox 5">
            <a:extLst>
              <a:ext uri="{FF2B5EF4-FFF2-40B4-BE49-F238E27FC236}">
                <a16:creationId xmlns:a16="http://schemas.microsoft.com/office/drawing/2014/main" id="{63664085-07B2-9A46-9868-5A00E6FEC4BB}"/>
              </a:ext>
            </a:extLst>
          </p:cNvPr>
          <p:cNvSpPr txBox="1"/>
          <p:nvPr/>
        </p:nvSpPr>
        <p:spPr>
          <a:xfrm>
            <a:off x="7119906" y="4707924"/>
            <a:ext cx="5072094" cy="769441"/>
          </a:xfrm>
          <a:prstGeom prst="rect">
            <a:avLst/>
          </a:prstGeom>
          <a:noFill/>
        </p:spPr>
        <p:txBody>
          <a:bodyPr wrap="none" rtlCol="0">
            <a:spAutoFit/>
          </a:bodyPr>
          <a:lstStyle/>
          <a:p>
            <a:r>
              <a:rPr lang="en-US" sz="2200" b="1" dirty="0"/>
              <a:t>Box plot of </a:t>
            </a:r>
            <a:r>
              <a:rPr lang="en-US" sz="2200" b="1" dirty="0" err="1"/>
              <a:t>salesprice</a:t>
            </a:r>
            <a:r>
              <a:rPr lang="en-US" sz="2200" b="1" dirty="0"/>
              <a:t> vs  </a:t>
            </a:r>
            <a:r>
              <a:rPr lang="en-US" sz="2200" b="1" dirty="0" err="1"/>
              <a:t>GarageCars</a:t>
            </a:r>
            <a:r>
              <a:rPr lang="en-US" sz="2200" b="1" dirty="0"/>
              <a:t> after</a:t>
            </a:r>
          </a:p>
          <a:p>
            <a:r>
              <a:rPr lang="en-US" sz="2200" b="1" dirty="0"/>
              <a:t>removing outliers</a:t>
            </a:r>
          </a:p>
        </p:txBody>
      </p:sp>
      <p:sp>
        <p:nvSpPr>
          <p:cNvPr id="7" name="TextBox 6">
            <a:extLst>
              <a:ext uri="{FF2B5EF4-FFF2-40B4-BE49-F238E27FC236}">
                <a16:creationId xmlns:a16="http://schemas.microsoft.com/office/drawing/2014/main" id="{9FD08F54-55D5-2F4D-9676-6DA6A087BFE5}"/>
              </a:ext>
            </a:extLst>
          </p:cNvPr>
          <p:cNvSpPr txBox="1"/>
          <p:nvPr/>
        </p:nvSpPr>
        <p:spPr>
          <a:xfrm>
            <a:off x="10343240" y="0"/>
            <a:ext cx="1142300" cy="400110"/>
          </a:xfrm>
          <a:prstGeom prst="rect">
            <a:avLst/>
          </a:prstGeom>
          <a:noFill/>
        </p:spPr>
        <p:txBody>
          <a:bodyPr wrap="none" rtlCol="0">
            <a:spAutoFit/>
          </a:bodyPr>
          <a:lstStyle/>
          <a:p>
            <a:r>
              <a:rPr lang="en-US" sz="2000" dirty="0" err="1"/>
              <a:t>contd</a:t>
            </a:r>
            <a:r>
              <a:rPr lang="en-US" sz="2000" b="1" dirty="0"/>
              <a:t>……</a:t>
            </a:r>
          </a:p>
        </p:txBody>
      </p:sp>
    </p:spTree>
    <p:extLst>
      <p:ext uri="{BB962C8B-B14F-4D97-AF65-F5344CB8AC3E}">
        <p14:creationId xmlns:p14="http://schemas.microsoft.com/office/powerpoint/2010/main" val="1079590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CustomShape 1"/>
          <p:cNvSpPr/>
          <p:nvPr/>
        </p:nvSpPr>
        <p:spPr>
          <a:xfrm>
            <a:off x="68040" y="216000"/>
            <a:ext cx="5789520" cy="623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500" b="1" strike="noStrike" spc="-1" dirty="0">
                <a:solidFill>
                  <a:srgbClr val="000000"/>
                </a:solidFill>
                <a:uFill>
                  <a:solidFill>
                    <a:srgbClr val="FFFFFF"/>
                  </a:solidFill>
                </a:uFill>
                <a:latin typeface="Calibri"/>
              </a:rPr>
              <a:t>Automatic </a:t>
            </a:r>
            <a:r>
              <a:rPr lang="en-US" sz="3500" b="1" spc="-1" dirty="0">
                <a:solidFill>
                  <a:srgbClr val="000000"/>
                </a:solidFill>
                <a:uFill>
                  <a:solidFill>
                    <a:srgbClr val="FFFFFF"/>
                  </a:solidFill>
                </a:uFill>
                <a:latin typeface="Calibri"/>
              </a:rPr>
              <a:t>d</a:t>
            </a:r>
            <a:r>
              <a:rPr lang="en-US" sz="3500" b="1" strike="noStrike" spc="-1" dirty="0">
                <a:solidFill>
                  <a:srgbClr val="000000"/>
                </a:solidFill>
                <a:uFill>
                  <a:solidFill>
                    <a:srgbClr val="FFFFFF"/>
                  </a:solidFill>
                </a:uFill>
                <a:latin typeface="Calibri"/>
              </a:rPr>
              <a:t>ata transformer for outliers:</a:t>
            </a:r>
            <a:endParaRPr lang="en-US" sz="1800" b="0" strike="noStrike" spc="-1" dirty="0">
              <a:solidFill>
                <a:srgbClr val="000000"/>
              </a:solidFill>
              <a:uFill>
                <a:solidFill>
                  <a:srgbClr val="FFFFFF"/>
                </a:solidFill>
              </a:uFill>
              <a:latin typeface="Times New Roman"/>
            </a:endParaRPr>
          </a:p>
        </p:txBody>
      </p:sp>
      <p:grpSp>
        <p:nvGrpSpPr>
          <p:cNvPr id="3" name="Group 2">
            <a:extLst>
              <a:ext uri="{FF2B5EF4-FFF2-40B4-BE49-F238E27FC236}">
                <a16:creationId xmlns:a16="http://schemas.microsoft.com/office/drawing/2014/main" id="{C4D22C7B-6315-9648-BE7E-E1714F7E25AA}"/>
              </a:ext>
            </a:extLst>
          </p:cNvPr>
          <p:cNvGrpSpPr/>
          <p:nvPr/>
        </p:nvGrpSpPr>
        <p:grpSpPr>
          <a:xfrm>
            <a:off x="204870" y="1701636"/>
            <a:ext cx="11865240" cy="2887233"/>
            <a:chOff x="274320" y="2176200"/>
            <a:chExt cx="11865240" cy="2887233"/>
          </a:xfrm>
        </p:grpSpPr>
        <p:grpSp>
          <p:nvGrpSpPr>
            <p:cNvPr id="2" name="Group 1">
              <a:extLst>
                <a:ext uri="{FF2B5EF4-FFF2-40B4-BE49-F238E27FC236}">
                  <a16:creationId xmlns:a16="http://schemas.microsoft.com/office/drawing/2014/main" id="{C9E36C21-1078-5C47-A42B-9170514889F0}"/>
                </a:ext>
              </a:extLst>
            </p:cNvPr>
            <p:cNvGrpSpPr/>
            <p:nvPr/>
          </p:nvGrpSpPr>
          <p:grpSpPr>
            <a:xfrm>
              <a:off x="274320" y="2176200"/>
              <a:ext cx="11865240" cy="1999800"/>
              <a:chOff x="274320" y="2176200"/>
              <a:chExt cx="11865240" cy="1999800"/>
            </a:xfrm>
          </p:grpSpPr>
          <p:pic>
            <p:nvPicPr>
              <p:cNvPr id="117" name="Picture 116"/>
              <p:cNvPicPr/>
              <p:nvPr/>
            </p:nvPicPr>
            <p:blipFill>
              <a:blip r:embed="rId3"/>
              <a:stretch/>
            </p:blipFill>
            <p:spPr>
              <a:xfrm>
                <a:off x="274320" y="2176200"/>
                <a:ext cx="3685680" cy="1999800"/>
              </a:xfrm>
              <a:prstGeom prst="rect">
                <a:avLst/>
              </a:prstGeom>
              <a:ln>
                <a:noFill/>
              </a:ln>
            </p:spPr>
          </p:pic>
          <p:pic>
            <p:nvPicPr>
              <p:cNvPr id="119" name="Picture 118"/>
              <p:cNvPicPr/>
              <p:nvPr/>
            </p:nvPicPr>
            <p:blipFill>
              <a:blip r:embed="rId4"/>
              <a:stretch/>
            </p:blipFill>
            <p:spPr>
              <a:xfrm>
                <a:off x="4633200" y="2599200"/>
                <a:ext cx="3142800" cy="856800"/>
              </a:xfrm>
              <a:prstGeom prst="rect">
                <a:avLst/>
              </a:prstGeom>
              <a:ln>
                <a:noFill/>
              </a:ln>
            </p:spPr>
          </p:pic>
          <p:pic>
            <p:nvPicPr>
              <p:cNvPr id="120" name="Picture 119"/>
              <p:cNvPicPr/>
              <p:nvPr/>
            </p:nvPicPr>
            <p:blipFill>
              <a:blip r:embed="rId5"/>
              <a:stretch/>
            </p:blipFill>
            <p:spPr>
              <a:xfrm>
                <a:off x="8568000" y="2204640"/>
                <a:ext cx="3571560" cy="1971360"/>
              </a:xfrm>
              <a:prstGeom prst="rect">
                <a:avLst/>
              </a:prstGeom>
              <a:ln>
                <a:noFill/>
              </a:ln>
            </p:spPr>
          </p:pic>
          <p:sp>
            <p:nvSpPr>
              <p:cNvPr id="121" name="CustomShape 4"/>
              <p:cNvSpPr/>
              <p:nvPr/>
            </p:nvSpPr>
            <p:spPr>
              <a:xfrm>
                <a:off x="4104000" y="2808000"/>
                <a:ext cx="504000" cy="504000"/>
              </a:xfrm>
              <a:custGeom>
                <a:avLst/>
                <a:gdLst/>
                <a:ahLst/>
                <a:cxnLst/>
                <a:rect l="0" t="0" r="r" b="b"/>
                <a:pathLst>
                  <a:path w="1401" h="1401">
                    <a:moveTo>
                      <a:pt x="0" y="0"/>
                    </a:moveTo>
                    <a:lnTo>
                      <a:pt x="1050" y="0"/>
                    </a:lnTo>
                    <a:lnTo>
                      <a:pt x="1400" y="700"/>
                    </a:lnTo>
                    <a:lnTo>
                      <a:pt x="1050" y="1400"/>
                    </a:lnTo>
                    <a:lnTo>
                      <a:pt x="0" y="1400"/>
                    </a:lnTo>
                    <a:lnTo>
                      <a:pt x="350" y="700"/>
                    </a:lnTo>
                    <a:lnTo>
                      <a:pt x="0"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22" name="CustomShape 5"/>
              <p:cNvSpPr/>
              <p:nvPr/>
            </p:nvSpPr>
            <p:spPr>
              <a:xfrm>
                <a:off x="7920000" y="2808000"/>
                <a:ext cx="504000" cy="504000"/>
              </a:xfrm>
              <a:custGeom>
                <a:avLst/>
                <a:gdLst/>
                <a:ahLst/>
                <a:cxnLst/>
                <a:rect l="0" t="0" r="r" b="b"/>
                <a:pathLst>
                  <a:path w="1401" h="1401">
                    <a:moveTo>
                      <a:pt x="0" y="0"/>
                    </a:moveTo>
                    <a:lnTo>
                      <a:pt x="1050" y="0"/>
                    </a:lnTo>
                    <a:lnTo>
                      <a:pt x="1400" y="700"/>
                    </a:lnTo>
                    <a:lnTo>
                      <a:pt x="1050" y="1400"/>
                    </a:lnTo>
                    <a:lnTo>
                      <a:pt x="0" y="1400"/>
                    </a:lnTo>
                    <a:lnTo>
                      <a:pt x="350" y="700"/>
                    </a:lnTo>
                    <a:lnTo>
                      <a:pt x="0"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grpSp>
        <p:sp>
          <p:nvSpPr>
            <p:cNvPr id="124" name="TextShape 7"/>
            <p:cNvSpPr txBox="1"/>
            <p:nvPr/>
          </p:nvSpPr>
          <p:spPr>
            <a:xfrm>
              <a:off x="4434310" y="4441042"/>
              <a:ext cx="3540579" cy="622391"/>
            </a:xfrm>
            <a:prstGeom prst="rect">
              <a:avLst/>
            </a:prstGeom>
            <a:noFill/>
            <a:ln>
              <a:noFill/>
            </a:ln>
          </p:spPr>
          <p:txBody>
            <a:bodyPr lIns="90000" tIns="45000" rIns="90000" bIns="45000"/>
            <a:lstStyle/>
            <a:p>
              <a:r>
                <a:rPr lang="en-US" sz="2200" b="0" strike="noStrike" spc="-1" dirty="0">
                  <a:solidFill>
                    <a:srgbClr val="000000"/>
                  </a:solidFill>
                  <a:uFill>
                    <a:solidFill>
                      <a:srgbClr val="FFFFFF"/>
                    </a:solidFill>
                  </a:uFill>
                  <a:latin typeface="Times New Roman"/>
                </a:rPr>
                <a:t>Created effective strategy</a:t>
              </a:r>
              <a:endParaRPr lang="en-US" sz="1800" b="0" strike="noStrike" spc="-1" dirty="0">
                <a:solidFill>
                  <a:srgbClr val="000000"/>
                </a:solidFill>
                <a:uFill>
                  <a:solidFill>
                    <a:srgbClr val="FFFFFF"/>
                  </a:solidFill>
                </a:uFill>
                <a:latin typeface="Times New Roman"/>
              </a:endParaRPr>
            </a:p>
          </p:txBody>
        </p:sp>
        <p:sp>
          <p:nvSpPr>
            <p:cNvPr id="125" name="TextShape 8"/>
            <p:cNvSpPr txBox="1"/>
            <p:nvPr/>
          </p:nvSpPr>
          <p:spPr>
            <a:xfrm>
              <a:off x="8909364" y="4425172"/>
              <a:ext cx="3058862" cy="389898"/>
            </a:xfrm>
            <a:prstGeom prst="rect">
              <a:avLst/>
            </a:prstGeom>
            <a:noFill/>
            <a:ln>
              <a:noFill/>
            </a:ln>
          </p:spPr>
          <p:txBody>
            <a:bodyPr lIns="90000" tIns="45000" rIns="90000" bIns="45000"/>
            <a:lstStyle/>
            <a:p>
              <a:r>
                <a:rPr lang="en-US" sz="2200" b="0" strike="noStrike" spc="-1" dirty="0">
                  <a:solidFill>
                    <a:srgbClr val="000000"/>
                  </a:solidFill>
                  <a:uFill>
                    <a:solidFill>
                      <a:srgbClr val="FFFFFF"/>
                    </a:solidFill>
                  </a:uFill>
                  <a:latin typeface="Times New Roman"/>
                </a:rPr>
                <a:t>made a pipeline element</a:t>
              </a:r>
              <a:endParaRPr lang="en-US" sz="1800" b="0" strike="noStrike" spc="-1" dirty="0">
                <a:solidFill>
                  <a:srgbClr val="000000"/>
                </a:solidFill>
                <a:uFill>
                  <a:solidFill>
                    <a:srgbClr val="FFFFFF"/>
                  </a:solidFill>
                </a:uFill>
                <a:latin typeface="Times New Roman"/>
              </a:endParaRPr>
            </a:p>
          </p:txBody>
        </p:sp>
        <p:sp>
          <p:nvSpPr>
            <p:cNvPr id="126" name="CustomShape 9"/>
            <p:cNvSpPr/>
            <p:nvPr/>
          </p:nvSpPr>
          <p:spPr>
            <a:xfrm>
              <a:off x="8640000" y="2304000"/>
              <a:ext cx="3384000" cy="288000"/>
            </a:xfrm>
            <a:prstGeom prst="rect">
              <a:avLst/>
            </a:prstGeom>
            <a:noFill/>
            <a:ln w="76320">
              <a:solidFill>
                <a:srgbClr val="CC0000"/>
              </a:solidFill>
              <a:round/>
            </a:ln>
          </p:spPr>
          <p:style>
            <a:lnRef idx="0">
              <a:scrgbClr r="0" g="0" b="0"/>
            </a:lnRef>
            <a:fillRef idx="0">
              <a:scrgbClr r="0" g="0" b="0"/>
            </a:fillRef>
            <a:effectRef idx="0">
              <a:scrgbClr r="0" g="0" b="0"/>
            </a:effectRef>
            <a:fontRef idx="minor"/>
          </p:style>
        </p:sp>
      </p:grpSp>
      <p:sp>
        <p:nvSpPr>
          <p:cNvPr id="4" name="Rectangle 3">
            <a:extLst>
              <a:ext uri="{FF2B5EF4-FFF2-40B4-BE49-F238E27FC236}">
                <a16:creationId xmlns:a16="http://schemas.microsoft.com/office/drawing/2014/main" id="{93BBA07D-87C0-7442-9ED2-061D2C70B058}"/>
              </a:ext>
            </a:extLst>
          </p:cNvPr>
          <p:cNvSpPr/>
          <p:nvPr/>
        </p:nvSpPr>
        <p:spPr>
          <a:xfrm>
            <a:off x="68040" y="4062711"/>
            <a:ext cx="2766349" cy="369332"/>
          </a:xfrm>
          <a:prstGeom prst="rect">
            <a:avLst/>
          </a:prstGeom>
        </p:spPr>
        <p:txBody>
          <a:bodyPr wrap="square">
            <a:spAutoFit/>
          </a:bodyPr>
          <a:lstStyle/>
          <a:p>
            <a:pPr algn="ctr"/>
            <a:r>
              <a:rPr lang="en-US" spc="-1" dirty="0">
                <a:solidFill>
                  <a:srgbClr val="000000"/>
                </a:solidFill>
                <a:uFill>
                  <a:solidFill>
                    <a:srgbClr val="FFFFFF"/>
                  </a:solidFill>
                </a:uFill>
                <a:latin typeface="Times New Roman"/>
              </a:rPr>
              <a:t>Z score</a:t>
            </a:r>
          </a:p>
        </p:txBody>
      </p:sp>
    </p:spTree>
    <p:extLst>
      <p:ext uri="{BB962C8B-B14F-4D97-AF65-F5344CB8AC3E}">
        <p14:creationId xmlns:p14="http://schemas.microsoft.com/office/powerpoint/2010/main" val="101847218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ustomShape 1"/>
          <p:cNvSpPr/>
          <p:nvPr/>
        </p:nvSpPr>
        <p:spPr>
          <a:xfrm>
            <a:off x="68760" y="216000"/>
            <a:ext cx="5788080" cy="623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500" b="1" strike="noStrike" spc="-1" dirty="0">
                <a:solidFill>
                  <a:srgbClr val="000000"/>
                </a:solidFill>
                <a:uFill>
                  <a:solidFill>
                    <a:srgbClr val="FFFFFF"/>
                  </a:solidFill>
                </a:uFill>
                <a:latin typeface="Calibri"/>
              </a:rPr>
              <a:t>Data Transformations:</a:t>
            </a:r>
            <a:endParaRPr lang="en-US" sz="1800" b="0" strike="noStrike" spc="-1" dirty="0">
              <a:solidFill>
                <a:srgbClr val="000000"/>
              </a:solidFill>
              <a:uFill>
                <a:solidFill>
                  <a:srgbClr val="FFFFFF"/>
                </a:solidFill>
              </a:uFill>
              <a:latin typeface="Times New Roman"/>
            </a:endParaRPr>
          </a:p>
        </p:txBody>
      </p:sp>
      <p:sp>
        <p:nvSpPr>
          <p:cNvPr id="133" name="CustomShape 2"/>
          <p:cNvSpPr/>
          <p:nvPr/>
        </p:nvSpPr>
        <p:spPr>
          <a:xfrm>
            <a:off x="144000" y="968760"/>
            <a:ext cx="10855440" cy="471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500" b="0" strike="noStrike" spc="-1">
                <a:solidFill>
                  <a:srgbClr val="000000"/>
                </a:solidFill>
                <a:uFill>
                  <a:solidFill>
                    <a:srgbClr val="FFFFFF"/>
                  </a:solidFill>
                </a:uFill>
                <a:latin typeface="Calibri"/>
              </a:rPr>
              <a:t>Used data_descriptions.txt and common sense to impute NAN data</a:t>
            </a:r>
            <a:endParaRPr lang="en-US" sz="1800" b="0" strike="noStrike" spc="-1">
              <a:solidFill>
                <a:srgbClr val="000000"/>
              </a:solidFill>
              <a:uFill>
                <a:solidFill>
                  <a:srgbClr val="FFFFFF"/>
                </a:solidFill>
              </a:uFill>
              <a:latin typeface="Times New Roman"/>
            </a:endParaRPr>
          </a:p>
        </p:txBody>
      </p:sp>
      <p:pic>
        <p:nvPicPr>
          <p:cNvPr id="134" name="Picture 133"/>
          <p:cNvPicPr/>
          <p:nvPr/>
        </p:nvPicPr>
        <p:blipFill>
          <a:blip r:embed="rId2"/>
          <a:stretch/>
        </p:blipFill>
        <p:spPr>
          <a:xfrm>
            <a:off x="309960" y="1980000"/>
            <a:ext cx="7610040" cy="780840"/>
          </a:xfrm>
          <a:prstGeom prst="rect">
            <a:avLst/>
          </a:prstGeom>
          <a:ln>
            <a:noFill/>
          </a:ln>
        </p:spPr>
      </p:pic>
      <p:sp>
        <p:nvSpPr>
          <p:cNvPr id="135" name="CustomShape 3"/>
          <p:cNvSpPr/>
          <p:nvPr/>
        </p:nvSpPr>
        <p:spPr>
          <a:xfrm>
            <a:off x="6264000" y="1908000"/>
            <a:ext cx="864000" cy="936000"/>
          </a:xfrm>
          <a:prstGeom prst="rect">
            <a:avLst/>
          </a:prstGeom>
          <a:noFill/>
          <a:ln w="76320">
            <a:solidFill>
              <a:srgbClr val="CC0000"/>
            </a:solidFill>
            <a:round/>
          </a:ln>
        </p:spPr>
        <p:style>
          <a:lnRef idx="0">
            <a:scrgbClr r="0" g="0" b="0"/>
          </a:lnRef>
          <a:fillRef idx="0">
            <a:scrgbClr r="0" g="0" b="0"/>
          </a:fillRef>
          <a:effectRef idx="0">
            <a:scrgbClr r="0" g="0" b="0"/>
          </a:effectRef>
          <a:fontRef idx="minor"/>
        </p:style>
      </p:sp>
      <p:pic>
        <p:nvPicPr>
          <p:cNvPr id="136" name="Picture 135"/>
          <p:cNvPicPr/>
          <p:nvPr/>
        </p:nvPicPr>
        <p:blipFill>
          <a:blip r:embed="rId3"/>
          <a:stretch/>
        </p:blipFill>
        <p:spPr>
          <a:xfrm>
            <a:off x="462240" y="2808000"/>
            <a:ext cx="1625760" cy="3686760"/>
          </a:xfrm>
          <a:prstGeom prst="rect">
            <a:avLst/>
          </a:prstGeom>
          <a:ln>
            <a:noFill/>
          </a:ln>
        </p:spPr>
      </p:pic>
      <p:sp>
        <p:nvSpPr>
          <p:cNvPr id="138" name="TextShape 5"/>
          <p:cNvSpPr txBox="1"/>
          <p:nvPr/>
        </p:nvSpPr>
        <p:spPr>
          <a:xfrm>
            <a:off x="3013920" y="4192559"/>
            <a:ext cx="8119518" cy="564791"/>
          </a:xfrm>
          <a:prstGeom prst="rect">
            <a:avLst/>
          </a:prstGeom>
          <a:noFill/>
          <a:ln>
            <a:noFill/>
          </a:ln>
        </p:spPr>
        <p:txBody>
          <a:bodyPr lIns="90000" tIns="45000" rIns="90000" bIns="45000"/>
          <a:lstStyle/>
          <a:p>
            <a:r>
              <a:rPr lang="en-US" sz="1800" b="1" strike="noStrike" spc="-1" dirty="0">
                <a:solidFill>
                  <a:srgbClr val="000000"/>
                </a:solidFill>
                <a:uFill>
                  <a:solidFill>
                    <a:srgbClr val="FFFFFF"/>
                  </a:solidFill>
                </a:uFill>
                <a:latin typeface="Times New Roman"/>
              </a:rPr>
              <a:t>31 out of 35 NAN containing columns are taken care of by manual NAN Imputer</a:t>
            </a:r>
          </a:p>
        </p:txBody>
      </p:sp>
      <p:sp>
        <p:nvSpPr>
          <p:cNvPr id="139" name="TextShape 6"/>
          <p:cNvSpPr txBox="1"/>
          <p:nvPr/>
        </p:nvSpPr>
        <p:spPr>
          <a:xfrm>
            <a:off x="5487383" y="5360873"/>
            <a:ext cx="6487883" cy="900766"/>
          </a:xfrm>
          <a:prstGeom prst="rect">
            <a:avLst/>
          </a:prstGeom>
          <a:solidFill>
            <a:srgbClr val="00B0F0"/>
          </a:solidFill>
          <a:ln>
            <a:noFill/>
          </a:ln>
        </p:spPr>
        <p:txBody>
          <a:bodyPr lIns="90000" tIns="45000" rIns="90000" bIns="45000"/>
          <a:lstStyle/>
          <a:p>
            <a:r>
              <a:rPr lang="en-US" sz="2500" b="1" spc="-1" dirty="0">
                <a:solidFill>
                  <a:srgbClr val="000000"/>
                </a:solidFill>
                <a:uFill>
                  <a:solidFill>
                    <a:srgbClr val="FFFFFF"/>
                  </a:solidFill>
                </a:uFill>
                <a:latin typeface="Times New Roman"/>
              </a:rPr>
              <a:t>T</a:t>
            </a:r>
            <a:r>
              <a:rPr lang="en-US" sz="2500" b="1" strike="noStrike" spc="-1" dirty="0">
                <a:solidFill>
                  <a:srgbClr val="000000"/>
                </a:solidFill>
                <a:uFill>
                  <a:solidFill>
                    <a:srgbClr val="FFFFFF"/>
                  </a:solidFill>
                </a:uFill>
                <a:latin typeface="Times New Roman"/>
              </a:rPr>
              <a:t>his made big difference in </a:t>
            </a:r>
            <a:r>
              <a:rPr lang="en-US" sz="2500" b="1" strike="noStrike" spc="-1" dirty="0" err="1">
                <a:solidFill>
                  <a:srgbClr val="000000"/>
                </a:solidFill>
                <a:uFill>
                  <a:solidFill>
                    <a:srgbClr val="FFFFFF"/>
                  </a:solidFill>
                </a:uFill>
                <a:latin typeface="Times New Roman"/>
              </a:rPr>
              <a:t>kaggle</a:t>
            </a:r>
            <a:r>
              <a:rPr lang="en-US" sz="2500" b="1" strike="noStrike" spc="-1" dirty="0">
                <a:solidFill>
                  <a:srgbClr val="000000"/>
                </a:solidFill>
                <a:uFill>
                  <a:solidFill>
                    <a:srgbClr val="FFFFFF"/>
                  </a:solidFill>
                </a:uFill>
                <a:latin typeface="Times New Roman"/>
              </a:rPr>
              <a:t> score</a:t>
            </a:r>
          </a:p>
        </p:txBody>
      </p:sp>
      <p:sp>
        <p:nvSpPr>
          <p:cNvPr id="140" name="CustomShape 7"/>
          <p:cNvSpPr/>
          <p:nvPr/>
        </p:nvSpPr>
        <p:spPr>
          <a:xfrm>
            <a:off x="2448000" y="4176000"/>
            <a:ext cx="432000" cy="432000"/>
          </a:xfrm>
          <a:custGeom>
            <a:avLst/>
            <a:gdLst/>
            <a:ahLst/>
            <a:cxnLst/>
            <a:rect l="0" t="0" r="r" b="b"/>
            <a:pathLst>
              <a:path w="1202" h="1202">
                <a:moveTo>
                  <a:pt x="0" y="0"/>
                </a:moveTo>
                <a:lnTo>
                  <a:pt x="900" y="0"/>
                </a:lnTo>
                <a:lnTo>
                  <a:pt x="1201" y="600"/>
                </a:lnTo>
                <a:lnTo>
                  <a:pt x="900" y="1201"/>
                </a:lnTo>
                <a:lnTo>
                  <a:pt x="0" y="1201"/>
                </a:lnTo>
                <a:lnTo>
                  <a:pt x="300" y="600"/>
                </a:lnTo>
                <a:lnTo>
                  <a:pt x="0"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41" name="TextShape 8"/>
          <p:cNvSpPr txBox="1"/>
          <p:nvPr/>
        </p:nvSpPr>
        <p:spPr>
          <a:xfrm>
            <a:off x="114120" y="6480000"/>
            <a:ext cx="2693880" cy="300600"/>
          </a:xfrm>
          <a:prstGeom prst="rect">
            <a:avLst/>
          </a:prstGeom>
          <a:noFill/>
          <a:ln>
            <a:noFill/>
          </a:ln>
        </p:spPr>
        <p:txBody>
          <a:bodyPr lIns="90000" tIns="45000" rIns="90000" bIns="45000"/>
          <a:lstStyle/>
          <a:p>
            <a:r>
              <a:rPr lang="en-US" sz="1500" b="0" strike="noStrike" spc="-1">
                <a:solidFill>
                  <a:srgbClr val="000000"/>
                </a:solidFill>
                <a:uFill>
                  <a:solidFill>
                    <a:srgbClr val="FFFFFF"/>
                  </a:solidFill>
                </a:uFill>
                <a:latin typeface="Times New Roman"/>
              </a:rPr>
              <a:t>List of NAN containing columns</a:t>
            </a:r>
            <a:endParaRPr lang="en-US" sz="1800" b="0" strike="noStrike" spc="-1">
              <a:solidFill>
                <a:srgbClr val="000000"/>
              </a:solidFill>
              <a:uFill>
                <a:solidFill>
                  <a:srgbClr val="FFFFFF"/>
                </a:solidFill>
              </a:uFill>
              <a:latin typeface="Times New Roman"/>
            </a:endParaRPr>
          </a:p>
        </p:txBody>
      </p:sp>
      <p:sp>
        <p:nvSpPr>
          <p:cNvPr id="12" name="Rectangular Callout 11">
            <a:extLst>
              <a:ext uri="{FF2B5EF4-FFF2-40B4-BE49-F238E27FC236}">
                <a16:creationId xmlns:a16="http://schemas.microsoft.com/office/drawing/2014/main" id="{198FED76-005A-E94C-908B-AD87789EAF56}"/>
              </a:ext>
            </a:extLst>
          </p:cNvPr>
          <p:cNvSpPr/>
          <p:nvPr/>
        </p:nvSpPr>
        <p:spPr>
          <a:xfrm>
            <a:off x="7777557" y="1339003"/>
            <a:ext cx="4102443" cy="885214"/>
          </a:xfrm>
          <a:prstGeom prst="wedgeRectCallout">
            <a:avLst>
              <a:gd name="adj1" fmla="val -66284"/>
              <a:gd name="adj2" fmla="val 11139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spc="-1" dirty="0">
                <a:solidFill>
                  <a:srgbClr val="000000"/>
                </a:solidFill>
                <a:uFill>
                  <a:solidFill>
                    <a:srgbClr val="FFFFFF"/>
                  </a:solidFill>
                </a:uFill>
                <a:latin typeface="Times New Roman"/>
              </a:rPr>
              <a:t>Imputed </a:t>
            </a:r>
            <a:r>
              <a:rPr lang="en-US" b="1" spc="-1" dirty="0" err="1">
                <a:solidFill>
                  <a:srgbClr val="000000"/>
                </a:solidFill>
                <a:uFill>
                  <a:solidFill>
                    <a:srgbClr val="FFFFFF"/>
                  </a:solidFill>
                </a:uFill>
                <a:latin typeface="Times New Roman"/>
              </a:rPr>
              <a:t>NaN</a:t>
            </a:r>
            <a:r>
              <a:rPr lang="en-US" b="1" spc="-1" dirty="0">
                <a:solidFill>
                  <a:srgbClr val="000000"/>
                </a:solidFill>
                <a:uFill>
                  <a:solidFill>
                    <a:srgbClr val="FFFFFF"/>
                  </a:solidFill>
                </a:uFill>
                <a:latin typeface="Times New Roman"/>
              </a:rPr>
              <a:t> for garage related data by assuming that have similar value with  those have same </a:t>
            </a:r>
            <a:r>
              <a:rPr lang="en-US" b="1" spc="-1" dirty="0" err="1">
                <a:solidFill>
                  <a:srgbClr val="000000"/>
                </a:solidFill>
                <a:uFill>
                  <a:solidFill>
                    <a:srgbClr val="FFFFFF"/>
                  </a:solidFill>
                </a:uFill>
                <a:latin typeface="Times New Roman"/>
              </a:rPr>
              <a:t>overallcond</a:t>
            </a:r>
            <a:endParaRPr lang="en-US" b="1" spc="-1" dirty="0">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20783171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3703</TotalTime>
  <Words>802</Words>
  <Application>Microsoft Macintosh PowerPoint</Application>
  <PresentationFormat>Widescreen</PresentationFormat>
  <Paragraphs>184</Paragraphs>
  <Slides>25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맑은 고딕</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Basant Dhital</dc:creator>
  <cp:lastModifiedBy>Basant Dhital</cp:lastModifiedBy>
  <cp:revision>155</cp:revision>
  <cp:lastPrinted>2018-11-19T08:11:34Z</cp:lastPrinted>
  <dcterms:created xsi:type="dcterms:W3CDTF">2018-11-15T16:07:38Z</dcterms:created>
  <dcterms:modified xsi:type="dcterms:W3CDTF">2018-11-19T14:13:54Z</dcterms:modified>
</cp:coreProperties>
</file>